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23"/>
  </p:notes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Play" panose="020B0604020202020204" charset="0"/>
      <p:regular r:id="rId28"/>
      <p:bold r:id="rId29"/>
    </p:embeddedFont>
    <p:embeddedFont>
      <p:font typeface="Roboto" panose="02000000000000000000" pitchFamily="2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374a646bad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374a646bad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3b479c4193_2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g23b479c4193_2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3b479c4193_2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g23b479c4193_2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3b479c4193_2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g23b479c4193_2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3b479c4193_2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g23b479c4193_2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23b479c4193_2_2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g23b479c4193_2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23b479c4193_2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g23b479c4193_2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23b479c4193_2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g23b479c4193_2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23b479c4193_2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g23b479c4193_2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23b479c4193_2_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g23b479c4193_2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23b479c4193_2_3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g23b479c4193_2_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3b479c4193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g23b479c4193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23b479c4193_2_3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g23b479c4193_2_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3b479c4193_2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23b479c4193_2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3b479c4193_2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g23b479c4193_2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3b479c4193_2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g23b479c4193_2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3b479c4193_2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g23b479c4193_2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3b479c4193_2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g23b479c4193_2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3b479c4193_2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g23b479c4193_2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3b479c4193_2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g23b479c4193_2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/>
          <p:nvPr/>
        </p:nvSpPr>
        <p:spPr>
          <a:xfrm>
            <a:off x="3988731" y="0"/>
            <a:ext cx="5155269" cy="5143500"/>
          </a:xfrm>
          <a:custGeom>
            <a:avLst/>
            <a:gdLst/>
            <a:ahLst/>
            <a:cxnLst/>
            <a:rect l="l" t="t" r="r" b="b"/>
            <a:pathLst>
              <a:path w="6873692" h="6858000" extrusionOk="0">
                <a:moveTo>
                  <a:pt x="6010592" y="0"/>
                </a:moveTo>
                <a:lnTo>
                  <a:pt x="6873692" y="0"/>
                </a:lnTo>
                <a:lnTo>
                  <a:pt x="687369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lnTo>
                  <a:pt x="601059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ctrTitle"/>
          </p:nvPr>
        </p:nvSpPr>
        <p:spPr>
          <a:xfrm>
            <a:off x="857250" y="885824"/>
            <a:ext cx="6739935" cy="2124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lay"/>
              <a:buNone/>
              <a:defRPr sz="3600" cap="none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1"/>
          </p:nvPr>
        </p:nvSpPr>
        <p:spPr>
          <a:xfrm>
            <a:off x="857250" y="4097642"/>
            <a:ext cx="6739935" cy="487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lvl="1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"/>
              <a:buNone/>
              <a:defRPr sz="1500"/>
            </a:lvl2pPr>
            <a:lvl3pPr lvl="2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3pPr>
            <a:lvl4pPr lvl="3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"/>
              <a:buNone/>
              <a:defRPr sz="1200"/>
            </a:lvl4pPr>
            <a:lvl5pPr lvl="4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dt" idx="10"/>
          </p:nvPr>
        </p:nvSpPr>
        <p:spPr>
          <a:xfrm>
            <a:off x="5541118" y="4767263"/>
            <a:ext cx="232004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ftr" idx="11"/>
          </p:nvPr>
        </p:nvSpPr>
        <p:spPr>
          <a:xfrm>
            <a:off x="857250" y="4767263"/>
            <a:ext cx="296936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7817390" y="4767263"/>
            <a:ext cx="46936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6" name="Google Shape;66;p14"/>
          <p:cNvCxnSpPr/>
          <p:nvPr/>
        </p:nvCxnSpPr>
        <p:spPr>
          <a:xfrm>
            <a:off x="891268" y="3863750"/>
            <a:ext cx="7366907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dt" idx="10"/>
          </p:nvPr>
        </p:nvSpPr>
        <p:spPr>
          <a:xfrm>
            <a:off x="5541118" y="4767263"/>
            <a:ext cx="232004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ftr" idx="11"/>
          </p:nvPr>
        </p:nvSpPr>
        <p:spPr>
          <a:xfrm>
            <a:off x="857250" y="4767263"/>
            <a:ext cx="296936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sldNum" idx="12"/>
          </p:nvPr>
        </p:nvSpPr>
        <p:spPr>
          <a:xfrm>
            <a:off x="7817390" y="4767263"/>
            <a:ext cx="46936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857250" y="654701"/>
            <a:ext cx="7429499" cy="1020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857250" y="1749019"/>
            <a:ext cx="7429499" cy="2675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1pPr>
            <a:lvl2pPr marL="91440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2pPr>
            <a:lvl3pPr marL="1371600" lvl="2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3pPr>
            <a:lvl4pPr marL="182880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4pPr>
            <a:lvl5pPr marL="2286000" lvl="4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dt" idx="10"/>
          </p:nvPr>
        </p:nvSpPr>
        <p:spPr>
          <a:xfrm>
            <a:off x="5541118" y="4767263"/>
            <a:ext cx="232004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ftr" idx="11"/>
          </p:nvPr>
        </p:nvSpPr>
        <p:spPr>
          <a:xfrm>
            <a:off x="857250" y="4767263"/>
            <a:ext cx="296936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ldNum" idx="12"/>
          </p:nvPr>
        </p:nvSpPr>
        <p:spPr>
          <a:xfrm>
            <a:off x="7817390" y="4767263"/>
            <a:ext cx="46936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857250" y="1282304"/>
            <a:ext cx="6390714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la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857250" y="3442099"/>
            <a:ext cx="6390714" cy="60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"/>
              <a:buNone/>
              <a:defRPr sz="15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dt" idx="10"/>
          </p:nvPr>
        </p:nvSpPr>
        <p:spPr>
          <a:xfrm>
            <a:off x="5541118" y="4767263"/>
            <a:ext cx="232004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ftr" idx="11"/>
          </p:nvPr>
        </p:nvSpPr>
        <p:spPr>
          <a:xfrm>
            <a:off x="857250" y="4767263"/>
            <a:ext cx="296936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sldNum" idx="12"/>
          </p:nvPr>
        </p:nvSpPr>
        <p:spPr>
          <a:xfrm>
            <a:off x="7817390" y="4767263"/>
            <a:ext cx="46936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857250" y="654701"/>
            <a:ext cx="7429499" cy="1020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1"/>
          </p:nvPr>
        </p:nvSpPr>
        <p:spPr>
          <a:xfrm>
            <a:off x="857250" y="1754626"/>
            <a:ext cx="3599234" cy="2662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1pPr>
            <a:lvl2pPr marL="91440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2pPr>
            <a:lvl3pPr marL="1371600" lvl="2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3pPr>
            <a:lvl4pPr marL="182880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4pPr>
            <a:lvl5pPr marL="2286000" lvl="4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2"/>
          </p:nvPr>
        </p:nvSpPr>
        <p:spPr>
          <a:xfrm>
            <a:off x="4687515" y="1754626"/>
            <a:ext cx="3599235" cy="2662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1pPr>
            <a:lvl2pPr marL="91440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2pPr>
            <a:lvl3pPr marL="1371600" lvl="2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3pPr>
            <a:lvl4pPr marL="182880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4pPr>
            <a:lvl5pPr marL="2286000" lvl="4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dt" idx="10"/>
          </p:nvPr>
        </p:nvSpPr>
        <p:spPr>
          <a:xfrm>
            <a:off x="5541118" y="4767263"/>
            <a:ext cx="232004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ftr" idx="11"/>
          </p:nvPr>
        </p:nvSpPr>
        <p:spPr>
          <a:xfrm>
            <a:off x="857250" y="4767263"/>
            <a:ext cx="296936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7817390" y="4767263"/>
            <a:ext cx="46936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857250" y="849954"/>
            <a:ext cx="7429499" cy="634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body" idx="1"/>
          </p:nvPr>
        </p:nvSpPr>
        <p:spPr>
          <a:xfrm>
            <a:off x="857249" y="1550345"/>
            <a:ext cx="3599235" cy="532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 b="0" cap="none"/>
            </a:lvl1pPr>
            <a:lvl2pPr marL="91440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"/>
              <a:buNone/>
              <a:defRPr sz="1500" b="1"/>
            </a:lvl2pPr>
            <a:lvl3pPr marL="1371600" lvl="2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"/>
              <a:buNone/>
              <a:defRPr sz="1200" b="1"/>
            </a:lvl4pPr>
            <a:lvl5pPr marL="2286000" lvl="4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body" idx="2"/>
          </p:nvPr>
        </p:nvSpPr>
        <p:spPr>
          <a:xfrm>
            <a:off x="857251" y="2148596"/>
            <a:ext cx="3599234" cy="2268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1pPr>
            <a:lvl2pPr marL="91440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2pPr>
            <a:lvl3pPr marL="1371600" lvl="2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3pPr>
            <a:lvl4pPr marL="182880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4pPr>
            <a:lvl5pPr marL="2286000" lvl="4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body" idx="3"/>
          </p:nvPr>
        </p:nvSpPr>
        <p:spPr>
          <a:xfrm>
            <a:off x="4687514" y="1550345"/>
            <a:ext cx="3599236" cy="532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 b="0" cap="none"/>
            </a:lvl1pPr>
            <a:lvl2pPr marL="91440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"/>
              <a:buNone/>
              <a:defRPr sz="1500" b="1"/>
            </a:lvl2pPr>
            <a:lvl3pPr marL="1371600" lvl="2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ay"/>
              <a:buNone/>
              <a:defRPr sz="1200" b="1"/>
            </a:lvl4pPr>
            <a:lvl5pPr marL="2286000" lvl="4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body" idx="4"/>
          </p:nvPr>
        </p:nvSpPr>
        <p:spPr>
          <a:xfrm>
            <a:off x="4687514" y="2148596"/>
            <a:ext cx="3599237" cy="2268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1pPr>
            <a:lvl2pPr marL="91440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2pPr>
            <a:lvl3pPr marL="1371600" lvl="2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3pPr>
            <a:lvl4pPr marL="182880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4pPr>
            <a:lvl5pPr marL="2286000" lvl="4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dt" idx="10"/>
          </p:nvPr>
        </p:nvSpPr>
        <p:spPr>
          <a:xfrm>
            <a:off x="5541118" y="4767263"/>
            <a:ext cx="232004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ftr" idx="11"/>
          </p:nvPr>
        </p:nvSpPr>
        <p:spPr>
          <a:xfrm>
            <a:off x="857250" y="4767263"/>
            <a:ext cx="296936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sldNum" idx="12"/>
          </p:nvPr>
        </p:nvSpPr>
        <p:spPr>
          <a:xfrm>
            <a:off x="7817390" y="4767263"/>
            <a:ext cx="46936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>
            <a:spLocks noGrp="1"/>
          </p:cNvSpPr>
          <p:nvPr>
            <p:ph type="title"/>
          </p:nvPr>
        </p:nvSpPr>
        <p:spPr>
          <a:xfrm>
            <a:off x="1514475" y="991961"/>
            <a:ext cx="6131378" cy="3159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la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dt" idx="10"/>
          </p:nvPr>
        </p:nvSpPr>
        <p:spPr>
          <a:xfrm>
            <a:off x="5541118" y="4767263"/>
            <a:ext cx="232004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ftr" idx="11"/>
          </p:nvPr>
        </p:nvSpPr>
        <p:spPr>
          <a:xfrm>
            <a:off x="857250" y="4767263"/>
            <a:ext cx="296936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sldNum" idx="12"/>
          </p:nvPr>
        </p:nvSpPr>
        <p:spPr>
          <a:xfrm>
            <a:off x="7817390" y="4767263"/>
            <a:ext cx="46936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>
            <a:spLocks noGrp="1"/>
          </p:cNvSpPr>
          <p:nvPr>
            <p:ph type="title"/>
          </p:nvPr>
        </p:nvSpPr>
        <p:spPr>
          <a:xfrm>
            <a:off x="857250" y="1200150"/>
            <a:ext cx="2949178" cy="1473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"/>
              <a:buNone/>
              <a:defRPr sz="1800" cap="none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body" idx="1"/>
          </p:nvPr>
        </p:nvSpPr>
        <p:spPr>
          <a:xfrm>
            <a:off x="4220588" y="740569"/>
            <a:ext cx="4066161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marL="91440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lay"/>
              <a:buNone/>
              <a:defRPr sz="2100"/>
            </a:lvl2pPr>
            <a:lvl3pPr marL="1371600" lvl="2" indent="-3429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marL="182880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"/>
              <a:buNone/>
              <a:defRPr sz="1500"/>
            </a:lvl4pPr>
            <a:lvl5pPr marL="2286000" lvl="4" indent="-3238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body" idx="2"/>
          </p:nvPr>
        </p:nvSpPr>
        <p:spPr>
          <a:xfrm>
            <a:off x="857250" y="2746848"/>
            <a:ext cx="2949178" cy="1654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i="1"/>
            </a:lvl1pPr>
            <a:lvl2pPr marL="91440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lay"/>
              <a:buNone/>
              <a:defRPr sz="1100"/>
            </a:lvl2pPr>
            <a:lvl3pPr marL="1371600" lvl="2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lay"/>
              <a:buNone/>
              <a:defRPr sz="800"/>
            </a:lvl4pPr>
            <a:lvl5pPr marL="2286000" lvl="4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dt" idx="10"/>
          </p:nvPr>
        </p:nvSpPr>
        <p:spPr>
          <a:xfrm>
            <a:off x="5541118" y="4767263"/>
            <a:ext cx="232004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ftr" idx="11"/>
          </p:nvPr>
        </p:nvSpPr>
        <p:spPr>
          <a:xfrm>
            <a:off x="857250" y="4767263"/>
            <a:ext cx="296936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sldNum" idx="12"/>
          </p:nvPr>
        </p:nvSpPr>
        <p:spPr>
          <a:xfrm>
            <a:off x="7817390" y="4767263"/>
            <a:ext cx="46936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>
            <a:spLocks noGrp="1"/>
          </p:cNvSpPr>
          <p:nvPr>
            <p:ph type="pic" idx="2"/>
          </p:nvPr>
        </p:nvSpPr>
        <p:spPr>
          <a:xfrm>
            <a:off x="4135210" y="740569"/>
            <a:ext cx="415154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13" name="Google Shape;113;p22"/>
          <p:cNvSpPr txBox="1">
            <a:spLocks noGrp="1"/>
          </p:cNvSpPr>
          <p:nvPr>
            <p:ph type="body" idx="1"/>
          </p:nvPr>
        </p:nvSpPr>
        <p:spPr>
          <a:xfrm>
            <a:off x="857250" y="2743201"/>
            <a:ext cx="2949177" cy="1658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i="1"/>
            </a:lvl1pPr>
            <a:lvl2pPr marL="91440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lay"/>
              <a:buNone/>
              <a:defRPr sz="1100"/>
            </a:lvl2pPr>
            <a:lvl3pPr marL="1371600" lvl="2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lay"/>
              <a:buNone/>
              <a:defRPr sz="800"/>
            </a:lvl4pPr>
            <a:lvl5pPr marL="2286000" lvl="4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dt" idx="10"/>
          </p:nvPr>
        </p:nvSpPr>
        <p:spPr>
          <a:xfrm>
            <a:off x="5541118" y="4767263"/>
            <a:ext cx="232004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2"/>
          <p:cNvSpPr txBox="1">
            <a:spLocks noGrp="1"/>
          </p:cNvSpPr>
          <p:nvPr>
            <p:ph type="ftr" idx="11"/>
          </p:nvPr>
        </p:nvSpPr>
        <p:spPr>
          <a:xfrm>
            <a:off x="857250" y="4767263"/>
            <a:ext cx="296936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sldNum" idx="12"/>
          </p:nvPr>
        </p:nvSpPr>
        <p:spPr>
          <a:xfrm>
            <a:off x="7817390" y="4767263"/>
            <a:ext cx="46936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title"/>
          </p:nvPr>
        </p:nvSpPr>
        <p:spPr>
          <a:xfrm>
            <a:off x="857250" y="1200151"/>
            <a:ext cx="2949177" cy="1469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"/>
              <a:buNone/>
              <a:defRPr sz="1800" cap="none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>
            <a:spLocks noGrp="1"/>
          </p:cNvSpPr>
          <p:nvPr>
            <p:ph type="title"/>
          </p:nvPr>
        </p:nvSpPr>
        <p:spPr>
          <a:xfrm>
            <a:off x="857250" y="654701"/>
            <a:ext cx="7429499" cy="1020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3"/>
          <p:cNvSpPr txBox="1">
            <a:spLocks noGrp="1"/>
          </p:cNvSpPr>
          <p:nvPr>
            <p:ph type="body" idx="1"/>
          </p:nvPr>
        </p:nvSpPr>
        <p:spPr>
          <a:xfrm rot="5400000">
            <a:off x="3234330" y="-628061"/>
            <a:ext cx="2675339" cy="7429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1pPr>
            <a:lvl2pPr marL="91440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2pPr>
            <a:lvl3pPr marL="1371600" lvl="2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3pPr>
            <a:lvl4pPr marL="182880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4pPr>
            <a:lvl5pPr marL="2286000" lvl="4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3"/>
          <p:cNvSpPr txBox="1">
            <a:spLocks noGrp="1"/>
          </p:cNvSpPr>
          <p:nvPr>
            <p:ph type="dt" idx="10"/>
          </p:nvPr>
        </p:nvSpPr>
        <p:spPr>
          <a:xfrm>
            <a:off x="5541118" y="4767263"/>
            <a:ext cx="232004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3"/>
          <p:cNvSpPr txBox="1">
            <a:spLocks noGrp="1"/>
          </p:cNvSpPr>
          <p:nvPr>
            <p:ph type="ftr" idx="11"/>
          </p:nvPr>
        </p:nvSpPr>
        <p:spPr>
          <a:xfrm>
            <a:off x="857250" y="4767263"/>
            <a:ext cx="296936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3"/>
          <p:cNvSpPr txBox="1">
            <a:spLocks noGrp="1"/>
          </p:cNvSpPr>
          <p:nvPr>
            <p:ph type="sldNum" idx="12"/>
          </p:nvPr>
        </p:nvSpPr>
        <p:spPr>
          <a:xfrm>
            <a:off x="7817390" y="4767263"/>
            <a:ext cx="46936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>
            <a:spLocks noGrp="1"/>
          </p:cNvSpPr>
          <p:nvPr>
            <p:ph type="title"/>
          </p:nvPr>
        </p:nvSpPr>
        <p:spPr>
          <a:xfrm rot="5400000">
            <a:off x="5472112" y="1610232"/>
            <a:ext cx="3771901" cy="1857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4"/>
          <p:cNvSpPr txBox="1">
            <a:spLocks noGrp="1"/>
          </p:cNvSpPr>
          <p:nvPr>
            <p:ph type="body" idx="1"/>
          </p:nvPr>
        </p:nvSpPr>
        <p:spPr>
          <a:xfrm rot="5400000">
            <a:off x="1718148" y="-207929"/>
            <a:ext cx="3771901" cy="5493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1pPr>
            <a:lvl2pPr marL="91440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2pPr>
            <a:lvl3pPr marL="1371600" lvl="2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3pPr>
            <a:lvl4pPr marL="182880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4pPr>
            <a:lvl5pPr marL="2286000" lvl="4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24"/>
          <p:cNvSpPr txBox="1">
            <a:spLocks noGrp="1"/>
          </p:cNvSpPr>
          <p:nvPr>
            <p:ph type="dt" idx="10"/>
          </p:nvPr>
        </p:nvSpPr>
        <p:spPr>
          <a:xfrm>
            <a:off x="5541118" y="4767263"/>
            <a:ext cx="232004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4"/>
          <p:cNvSpPr txBox="1">
            <a:spLocks noGrp="1"/>
          </p:cNvSpPr>
          <p:nvPr>
            <p:ph type="ftr" idx="11"/>
          </p:nvPr>
        </p:nvSpPr>
        <p:spPr>
          <a:xfrm>
            <a:off x="857250" y="4767263"/>
            <a:ext cx="296936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4"/>
          <p:cNvSpPr txBox="1">
            <a:spLocks noGrp="1"/>
          </p:cNvSpPr>
          <p:nvPr>
            <p:ph type="sldNum" idx="12"/>
          </p:nvPr>
        </p:nvSpPr>
        <p:spPr>
          <a:xfrm>
            <a:off x="7817390" y="4767263"/>
            <a:ext cx="46936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7311951" y="3053159"/>
            <a:ext cx="1832050" cy="2090342"/>
          </a:xfrm>
          <a:custGeom>
            <a:avLst/>
            <a:gdLst/>
            <a:ahLst/>
            <a:cxnLst/>
            <a:rect l="l" t="t" r="r" b="b"/>
            <a:pathLst>
              <a:path w="2442733" h="2787123" extrusionOk="0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52" name="Google Shape;52;p13"/>
          <p:cNvSpPr/>
          <p:nvPr/>
        </p:nvSpPr>
        <p:spPr>
          <a:xfrm rot="10800000">
            <a:off x="0" y="0"/>
            <a:ext cx="1832050" cy="2090342"/>
          </a:xfrm>
          <a:custGeom>
            <a:avLst/>
            <a:gdLst/>
            <a:ahLst/>
            <a:cxnLst/>
            <a:rect l="l" t="t" r="r" b="b"/>
            <a:pathLst>
              <a:path w="2442733" h="2787123" extrusionOk="0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</p:txBody>
      </p:sp>
      <p:cxnSp>
        <p:nvCxnSpPr>
          <p:cNvPr id="53" name="Google Shape;53;p13"/>
          <p:cNvCxnSpPr/>
          <p:nvPr/>
        </p:nvCxnSpPr>
        <p:spPr>
          <a:xfrm>
            <a:off x="925378" y="4629150"/>
            <a:ext cx="73204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857250" y="654701"/>
            <a:ext cx="7429499" cy="1020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lay"/>
              <a:buNone/>
              <a:defRPr sz="300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857250" y="1749019"/>
            <a:ext cx="7429499" cy="2675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2385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"/>
              <a:buNone/>
              <a:defRPr sz="1400" b="0" i="1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lay"/>
              <a:buNone/>
              <a:defRPr sz="1100" b="0" i="1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2286000" marR="0" lvl="4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dt" idx="10"/>
          </p:nvPr>
        </p:nvSpPr>
        <p:spPr>
          <a:xfrm>
            <a:off x="5541118" y="4767263"/>
            <a:ext cx="232004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ftr" idx="11"/>
          </p:nvPr>
        </p:nvSpPr>
        <p:spPr>
          <a:xfrm>
            <a:off x="857250" y="4767263"/>
            <a:ext cx="296936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ldNum" idx="12"/>
          </p:nvPr>
        </p:nvSpPr>
        <p:spPr>
          <a:xfrm>
            <a:off x="7817390" y="4767263"/>
            <a:ext cx="46936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5"/>
          <p:cNvSpPr txBox="1"/>
          <p:nvPr/>
        </p:nvSpPr>
        <p:spPr>
          <a:xfrm>
            <a:off x="407447" y="516368"/>
            <a:ext cx="4340711" cy="530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Literature Review </a:t>
            </a:r>
            <a:endParaRPr sz="1100"/>
          </a:p>
        </p:txBody>
      </p:sp>
      <p:sp>
        <p:nvSpPr>
          <p:cNvPr id="292" name="Google Shape;292;p35"/>
          <p:cNvSpPr txBox="1"/>
          <p:nvPr/>
        </p:nvSpPr>
        <p:spPr>
          <a:xfrm>
            <a:off x="462435" y="1143770"/>
            <a:ext cx="807630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Schema Theory- Frederic Bartlett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</p:txBody>
      </p:sp>
      <p:pic>
        <p:nvPicPr>
          <p:cNvPr id="293" name="Google Shape;293;p35" descr="Image result for Cognitive Sci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3696" y="1954061"/>
            <a:ext cx="2464185" cy="202535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4" name="Google Shape;294;p35"/>
          <p:cNvGrpSpPr/>
          <p:nvPr/>
        </p:nvGrpSpPr>
        <p:grpSpPr>
          <a:xfrm>
            <a:off x="3059140" y="1318422"/>
            <a:ext cx="4102310" cy="2959244"/>
            <a:chOff x="0" y="0"/>
            <a:chExt cx="5469747" cy="3945659"/>
          </a:xfrm>
        </p:grpSpPr>
        <p:sp>
          <p:nvSpPr>
            <p:cNvPr id="295" name="Google Shape;295;p35"/>
            <p:cNvSpPr/>
            <p:nvPr/>
          </p:nvSpPr>
          <p:spPr>
            <a:xfrm>
              <a:off x="0" y="0"/>
              <a:ext cx="3945659" cy="3945659"/>
            </a:xfrm>
            <a:prstGeom prst="diamond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5"/>
            <p:cNvSpPr/>
            <p:nvPr/>
          </p:nvSpPr>
          <p:spPr>
            <a:xfrm>
              <a:off x="1872943" y="267844"/>
              <a:ext cx="1538807" cy="1538807"/>
            </a:xfrm>
            <a:prstGeom prst="roundRect">
              <a:avLst>
                <a:gd name="adj" fmla="val 16667"/>
              </a:avLst>
            </a:prstGeom>
            <a:solidFill>
              <a:srgbClr val="1F7ED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5"/>
            <p:cNvSpPr txBox="1"/>
            <p:nvPr/>
          </p:nvSpPr>
          <p:spPr>
            <a:xfrm>
              <a:off x="1948061" y="342962"/>
              <a:ext cx="1388571" cy="13885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Play"/>
                <a:buNone/>
              </a:pPr>
              <a:r>
                <a:rPr lang="en" sz="2100" b="0">
                  <a:solidFill>
                    <a:schemeClr val="lt1"/>
                  </a:solidFill>
                  <a:latin typeface="Play"/>
                  <a:ea typeface="Play"/>
                  <a:cs typeface="Play"/>
                  <a:sym typeface="Play"/>
                </a:rPr>
                <a:t>“Bits of info.”</a:t>
              </a:r>
              <a:endParaRPr sz="1100"/>
            </a:p>
          </p:txBody>
        </p:sp>
        <p:sp>
          <p:nvSpPr>
            <p:cNvPr id="298" name="Google Shape;298;p35"/>
            <p:cNvSpPr/>
            <p:nvPr/>
          </p:nvSpPr>
          <p:spPr>
            <a:xfrm>
              <a:off x="3824401" y="267844"/>
              <a:ext cx="1538807" cy="1538807"/>
            </a:xfrm>
            <a:prstGeom prst="roundRect">
              <a:avLst>
                <a:gd name="adj" fmla="val 16667"/>
              </a:avLst>
            </a:prstGeom>
            <a:solidFill>
              <a:srgbClr val="1F7ED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5"/>
            <p:cNvSpPr txBox="1"/>
            <p:nvPr/>
          </p:nvSpPr>
          <p:spPr>
            <a:xfrm>
              <a:off x="3899519" y="342962"/>
              <a:ext cx="1388571" cy="13885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Play"/>
                <a:buNone/>
              </a:pPr>
              <a:r>
                <a:rPr lang="en" sz="2100">
                  <a:solidFill>
                    <a:schemeClr val="lt1"/>
                  </a:solidFill>
                  <a:latin typeface="Play"/>
                  <a:ea typeface="Play"/>
                  <a:cs typeface="Play"/>
                  <a:sym typeface="Play"/>
                </a:rPr>
                <a:t>Hair,   4 Legs, &amp; Tail </a:t>
              </a:r>
              <a:endParaRPr sz="1100"/>
            </a:p>
          </p:txBody>
        </p:sp>
        <p:sp>
          <p:nvSpPr>
            <p:cNvPr id="300" name="Google Shape;300;p35"/>
            <p:cNvSpPr/>
            <p:nvPr/>
          </p:nvSpPr>
          <p:spPr>
            <a:xfrm>
              <a:off x="1860371" y="2056435"/>
              <a:ext cx="1538807" cy="1538807"/>
            </a:xfrm>
            <a:prstGeom prst="roundRect">
              <a:avLst>
                <a:gd name="adj" fmla="val 16667"/>
              </a:avLst>
            </a:prstGeom>
            <a:solidFill>
              <a:srgbClr val="1F7ED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5"/>
            <p:cNvSpPr txBox="1"/>
            <p:nvPr/>
          </p:nvSpPr>
          <p:spPr>
            <a:xfrm>
              <a:off x="1935489" y="2131553"/>
              <a:ext cx="1388571" cy="13885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8575" tIns="48575" rIns="48575" bIns="4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Play"/>
                <a:buNone/>
              </a:pPr>
              <a:endParaRPr sz="13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Play"/>
                <a:buNone/>
              </a:pPr>
              <a:r>
                <a:rPr lang="en" sz="1800">
                  <a:solidFill>
                    <a:schemeClr val="lt1"/>
                  </a:solidFill>
                  <a:latin typeface="Play"/>
                  <a:ea typeface="Play"/>
                  <a:cs typeface="Play"/>
                  <a:sym typeface="Play"/>
                </a:rPr>
                <a:t>See Cow-  </a:t>
              </a:r>
              <a:br>
                <a:rPr lang="en" sz="1800">
                  <a:solidFill>
                    <a:schemeClr val="lt1"/>
                  </a:solidFill>
                  <a:latin typeface="Play"/>
                  <a:ea typeface="Play"/>
                  <a:cs typeface="Play"/>
                  <a:sym typeface="Play"/>
                </a:rPr>
              </a:br>
              <a:r>
                <a:rPr lang="en" sz="1800">
                  <a:solidFill>
                    <a:schemeClr val="lt1"/>
                  </a:solidFill>
                  <a:latin typeface="Play"/>
                  <a:ea typeface="Play"/>
                  <a:cs typeface="Play"/>
                  <a:sym typeface="Play"/>
                </a:rPr>
                <a:t>“Horse”</a:t>
              </a:r>
              <a:endParaRPr sz="1100"/>
            </a:p>
          </p:txBody>
        </p:sp>
        <p:sp>
          <p:nvSpPr>
            <p:cNvPr id="302" name="Google Shape;302;p35"/>
            <p:cNvSpPr/>
            <p:nvPr/>
          </p:nvSpPr>
          <p:spPr>
            <a:xfrm>
              <a:off x="3855931" y="2088734"/>
              <a:ext cx="1538807" cy="1538807"/>
            </a:xfrm>
            <a:prstGeom prst="roundRect">
              <a:avLst>
                <a:gd name="adj" fmla="val 16667"/>
              </a:avLst>
            </a:prstGeom>
            <a:solidFill>
              <a:srgbClr val="1F7ED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5"/>
            <p:cNvSpPr txBox="1"/>
            <p:nvPr/>
          </p:nvSpPr>
          <p:spPr>
            <a:xfrm>
              <a:off x="3931047" y="2163837"/>
              <a:ext cx="1538700" cy="138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7150" tIns="77150" rIns="77150" bIns="7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Play"/>
                <a:buNone/>
              </a:pPr>
              <a:r>
                <a:rPr lang="en" sz="2000">
                  <a:solidFill>
                    <a:schemeClr val="lt1"/>
                  </a:solidFill>
                  <a:latin typeface="Play"/>
                  <a:ea typeface="Play"/>
                  <a:cs typeface="Play"/>
                  <a:sym typeface="Play"/>
                </a:rPr>
                <a:t>“Horse”</a:t>
              </a:r>
              <a:endParaRPr sz="1100"/>
            </a:p>
          </p:txBody>
        </p:sp>
      </p:grpSp>
      <p:sp>
        <p:nvSpPr>
          <p:cNvPr id="304" name="Google Shape;304;p35"/>
          <p:cNvSpPr/>
          <p:nvPr/>
        </p:nvSpPr>
        <p:spPr>
          <a:xfrm>
            <a:off x="5647102" y="2045156"/>
            <a:ext cx="301752" cy="17333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12700" cap="flat" cmpd="sng">
            <a:solidFill>
              <a:srgbClr val="185B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305" name="Google Shape;305;p35"/>
          <p:cNvSpPr/>
          <p:nvPr/>
        </p:nvSpPr>
        <p:spPr>
          <a:xfrm rot="5400000">
            <a:off x="6333710" y="2658419"/>
            <a:ext cx="301752" cy="17333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12700" cap="flat" cmpd="sng">
            <a:solidFill>
              <a:srgbClr val="185B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306" name="Google Shape;306;p35"/>
          <p:cNvSpPr/>
          <p:nvPr/>
        </p:nvSpPr>
        <p:spPr>
          <a:xfrm rot="10800000">
            <a:off x="5584251" y="3398551"/>
            <a:ext cx="301752" cy="17333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12700" cap="flat" cmpd="sng">
            <a:solidFill>
              <a:srgbClr val="185B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307" name="Google Shape;307;p35"/>
          <p:cNvSpPr/>
          <p:nvPr/>
        </p:nvSpPr>
        <p:spPr>
          <a:xfrm rot="-5400000">
            <a:off x="4890794" y="2658419"/>
            <a:ext cx="301752" cy="17333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12700" cap="flat" cmpd="sng">
            <a:solidFill>
              <a:srgbClr val="185B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308" name="Google Shape;308;p35"/>
          <p:cNvSpPr txBox="1"/>
          <p:nvPr/>
        </p:nvSpPr>
        <p:spPr>
          <a:xfrm>
            <a:off x="1211893" y="4277666"/>
            <a:ext cx="589036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   “We understand the world by constructing models of it in our minds.“</a:t>
            </a:r>
            <a:endParaRPr sz="11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6"/>
          <p:cNvSpPr txBox="1"/>
          <p:nvPr/>
        </p:nvSpPr>
        <p:spPr>
          <a:xfrm>
            <a:off x="407447" y="516368"/>
            <a:ext cx="4340711" cy="530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Literature Review </a:t>
            </a:r>
            <a:endParaRPr sz="1100"/>
          </a:p>
        </p:txBody>
      </p:sp>
      <p:sp>
        <p:nvSpPr>
          <p:cNvPr id="314" name="Google Shape;314;p36"/>
          <p:cNvSpPr txBox="1"/>
          <p:nvPr/>
        </p:nvSpPr>
        <p:spPr>
          <a:xfrm>
            <a:off x="407447" y="1209386"/>
            <a:ext cx="4721700" cy="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Schema Theory in AI Art Research </a:t>
            </a:r>
            <a:endParaRPr sz="9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 </a:t>
            </a:r>
            <a:endParaRPr sz="1100"/>
          </a:p>
        </p:txBody>
      </p:sp>
      <p:grpSp>
        <p:nvGrpSpPr>
          <p:cNvPr id="315" name="Google Shape;315;p36"/>
          <p:cNvGrpSpPr/>
          <p:nvPr/>
        </p:nvGrpSpPr>
        <p:grpSpPr>
          <a:xfrm>
            <a:off x="662690" y="2079057"/>
            <a:ext cx="2725226" cy="2499634"/>
            <a:chOff x="3185052" y="0"/>
            <a:chExt cx="3633634" cy="3332845"/>
          </a:xfrm>
        </p:grpSpPr>
        <p:sp>
          <p:nvSpPr>
            <p:cNvPr id="316" name="Google Shape;316;p36"/>
            <p:cNvSpPr/>
            <p:nvPr/>
          </p:nvSpPr>
          <p:spPr>
            <a:xfrm>
              <a:off x="3235503" y="0"/>
              <a:ext cx="3583183" cy="1625758"/>
            </a:xfrm>
            <a:prstGeom prst="roundRect">
              <a:avLst>
                <a:gd name="adj" fmla="val 16667"/>
              </a:avLst>
            </a:prstGeom>
            <a:solidFill>
              <a:srgbClr val="1F7ED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6"/>
            <p:cNvSpPr txBox="1"/>
            <p:nvPr/>
          </p:nvSpPr>
          <p:spPr>
            <a:xfrm>
              <a:off x="3314866" y="79363"/>
              <a:ext cx="3424457" cy="14670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25" rIns="91425" bIns="457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Play"/>
                <a:buNone/>
              </a:pPr>
              <a:r>
                <a:rPr lang="en" sz="2400">
                  <a:solidFill>
                    <a:schemeClr val="lt1"/>
                  </a:solidFill>
                  <a:latin typeface="Play"/>
                  <a:ea typeface="Play"/>
                  <a:cs typeface="Play"/>
                  <a:sym typeface="Play"/>
                </a:rPr>
                <a:t>(Hong, 2018)</a:t>
              </a:r>
              <a:endParaRPr sz="1100"/>
            </a:p>
          </p:txBody>
        </p:sp>
        <p:sp>
          <p:nvSpPr>
            <p:cNvPr id="318" name="Google Shape;318;p36"/>
            <p:cNvSpPr/>
            <p:nvPr/>
          </p:nvSpPr>
          <p:spPr>
            <a:xfrm>
              <a:off x="3185052" y="1707087"/>
              <a:ext cx="3583183" cy="1625758"/>
            </a:xfrm>
            <a:prstGeom prst="roundRect">
              <a:avLst>
                <a:gd name="adj" fmla="val 16667"/>
              </a:avLst>
            </a:prstGeom>
            <a:solidFill>
              <a:srgbClr val="1F7ED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6"/>
            <p:cNvSpPr txBox="1"/>
            <p:nvPr/>
          </p:nvSpPr>
          <p:spPr>
            <a:xfrm>
              <a:off x="3264415" y="1786450"/>
              <a:ext cx="3424457" cy="14670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25" rIns="91425" bIns="457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en"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“Knowledge of origin” affects preference </a:t>
              </a:r>
              <a:endParaRPr sz="1100"/>
            </a:p>
          </p:txBody>
        </p:sp>
      </p:grpSp>
      <p:grpSp>
        <p:nvGrpSpPr>
          <p:cNvPr id="320" name="Google Shape;320;p36"/>
          <p:cNvGrpSpPr/>
          <p:nvPr/>
        </p:nvGrpSpPr>
        <p:grpSpPr>
          <a:xfrm>
            <a:off x="5323746" y="1760838"/>
            <a:ext cx="3617127" cy="2713930"/>
            <a:chOff x="259378" y="0"/>
            <a:chExt cx="4822836" cy="3618573"/>
          </a:xfrm>
        </p:grpSpPr>
        <p:sp>
          <p:nvSpPr>
            <p:cNvPr id="321" name="Google Shape;321;p36"/>
            <p:cNvSpPr/>
            <p:nvPr/>
          </p:nvSpPr>
          <p:spPr>
            <a:xfrm>
              <a:off x="259378" y="904643"/>
              <a:ext cx="2713930" cy="2713930"/>
            </a:xfrm>
            <a:prstGeom prst="ellipse">
              <a:avLst/>
            </a:prstGeom>
            <a:solidFill>
              <a:srgbClr val="1F7ED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6"/>
            <p:cNvSpPr/>
            <p:nvPr/>
          </p:nvSpPr>
          <p:spPr>
            <a:xfrm>
              <a:off x="1164021" y="1809286"/>
              <a:ext cx="904643" cy="904643"/>
            </a:xfrm>
            <a:prstGeom prst="ellipse">
              <a:avLst/>
            </a:prstGeom>
            <a:solidFill>
              <a:srgbClr val="07182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6"/>
            <p:cNvSpPr/>
            <p:nvPr/>
          </p:nvSpPr>
          <p:spPr>
            <a:xfrm>
              <a:off x="3425630" y="0"/>
              <a:ext cx="1356965" cy="11308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6"/>
            <p:cNvSpPr txBox="1"/>
            <p:nvPr/>
          </p:nvSpPr>
          <p:spPr>
            <a:xfrm>
              <a:off x="3425614" y="16"/>
              <a:ext cx="1656600" cy="113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2025" tIns="20000" rIns="20000" bIns="200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en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Reception Analysis Theory </a:t>
              </a:r>
              <a:endParaRPr sz="1100"/>
            </a:p>
          </p:txBody>
        </p:sp>
        <p:cxnSp>
          <p:nvCxnSpPr>
            <p:cNvPr id="325" name="Google Shape;325;p36"/>
            <p:cNvCxnSpPr/>
            <p:nvPr/>
          </p:nvCxnSpPr>
          <p:spPr>
            <a:xfrm>
              <a:off x="3086389" y="565402"/>
              <a:ext cx="339241" cy="0"/>
            </a:xfrm>
            <a:prstGeom prst="straightConnector1">
              <a:avLst/>
            </a:prstGeom>
            <a:solidFill>
              <a:srgbClr val="1F7ED2"/>
            </a:solidFill>
            <a:ln w="12700" cap="flat" cmpd="sng">
              <a:solidFill>
                <a:srgbClr val="BBCBEA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6" name="Google Shape;326;p36"/>
            <p:cNvCxnSpPr/>
            <p:nvPr/>
          </p:nvCxnSpPr>
          <p:spPr>
            <a:xfrm rot="5400000">
              <a:off x="1502245" y="678595"/>
              <a:ext cx="1697111" cy="1468914"/>
            </a:xfrm>
            <a:prstGeom prst="straightConnector1">
              <a:avLst/>
            </a:prstGeom>
            <a:solidFill>
              <a:srgbClr val="1F7ED2"/>
            </a:solidFill>
            <a:ln w="12700" cap="flat" cmpd="sng">
              <a:solidFill>
                <a:srgbClr val="BBCBEA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27" name="Google Shape;327;p36"/>
            <p:cNvSpPr/>
            <p:nvPr/>
          </p:nvSpPr>
          <p:spPr>
            <a:xfrm>
              <a:off x="3425630" y="1130804"/>
              <a:ext cx="1356965" cy="11308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6"/>
            <p:cNvSpPr txBox="1"/>
            <p:nvPr/>
          </p:nvSpPr>
          <p:spPr>
            <a:xfrm>
              <a:off x="3425630" y="1130804"/>
              <a:ext cx="1356965" cy="11308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2025" tIns="20000" rIns="20000" bIns="200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en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Schema Theory   </a:t>
              </a:r>
              <a:endParaRPr sz="1100"/>
            </a:p>
          </p:txBody>
        </p:sp>
        <p:cxnSp>
          <p:nvCxnSpPr>
            <p:cNvPr id="329" name="Google Shape;329;p36"/>
            <p:cNvCxnSpPr/>
            <p:nvPr/>
          </p:nvCxnSpPr>
          <p:spPr>
            <a:xfrm>
              <a:off x="3086389" y="1696206"/>
              <a:ext cx="339241" cy="0"/>
            </a:xfrm>
            <a:prstGeom prst="straightConnector1">
              <a:avLst/>
            </a:prstGeom>
            <a:solidFill>
              <a:srgbClr val="1F7ED2"/>
            </a:solidFill>
            <a:ln w="12700" cap="flat" cmpd="sng">
              <a:solidFill>
                <a:srgbClr val="BBCBEA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0" name="Google Shape;330;p36"/>
            <p:cNvCxnSpPr/>
            <p:nvPr/>
          </p:nvCxnSpPr>
          <p:spPr>
            <a:xfrm rot="5400000">
              <a:off x="2080787" y="1881341"/>
              <a:ext cx="1187977" cy="820963"/>
            </a:xfrm>
            <a:prstGeom prst="straightConnector1">
              <a:avLst/>
            </a:prstGeom>
            <a:solidFill>
              <a:srgbClr val="1F7ED2"/>
            </a:solidFill>
            <a:ln w="12700" cap="flat" cmpd="sng">
              <a:solidFill>
                <a:srgbClr val="BBCBEA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331" name="Google Shape;331;p36"/>
          <p:cNvCxnSpPr/>
          <p:nvPr/>
        </p:nvCxnSpPr>
        <p:spPr>
          <a:xfrm>
            <a:off x="4572000" y="516368"/>
            <a:ext cx="0" cy="4084207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2" name="Google Shape;332;p36"/>
          <p:cNvSpPr txBox="1"/>
          <p:nvPr/>
        </p:nvSpPr>
        <p:spPr>
          <a:xfrm>
            <a:off x="4892040" y="1157695"/>
            <a:ext cx="36576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2579B8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" sz="21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This Study’s Application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1100"/>
          </a:p>
        </p:txBody>
      </p:sp>
      <p:sp>
        <p:nvSpPr>
          <p:cNvPr id="333" name="Google Shape;333;p36"/>
          <p:cNvSpPr txBox="1"/>
          <p:nvPr/>
        </p:nvSpPr>
        <p:spPr>
          <a:xfrm>
            <a:off x="6058208" y="3302939"/>
            <a:ext cx="6171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Hall</a:t>
            </a:r>
            <a:endParaRPr sz="1400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334" name="Google Shape;334;p36"/>
          <p:cNvSpPr txBox="1"/>
          <p:nvPr/>
        </p:nvSpPr>
        <p:spPr>
          <a:xfrm>
            <a:off x="6058192" y="3903570"/>
            <a:ext cx="8721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Bartlett</a:t>
            </a:r>
            <a:endParaRPr sz="1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7"/>
          <p:cNvSpPr txBox="1"/>
          <p:nvPr/>
        </p:nvSpPr>
        <p:spPr>
          <a:xfrm>
            <a:off x="407447" y="348856"/>
            <a:ext cx="4340711" cy="530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Method</a:t>
            </a:r>
            <a:endParaRPr sz="1100"/>
          </a:p>
        </p:txBody>
      </p:sp>
      <p:sp>
        <p:nvSpPr>
          <p:cNvPr id="340" name="Google Shape;340;p37"/>
          <p:cNvSpPr txBox="1"/>
          <p:nvPr/>
        </p:nvSpPr>
        <p:spPr>
          <a:xfrm>
            <a:off x="1596590" y="962040"/>
            <a:ext cx="6446520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C1DEF6"/>
                </a:solidFill>
                <a:latin typeface="Arial"/>
                <a:ea typeface="Arial"/>
                <a:cs typeface="Arial"/>
                <a:sym typeface="Arial"/>
              </a:rPr>
              <a:t>                     Survey -Pure Research </a:t>
            </a:r>
            <a:endParaRPr sz="1400">
              <a:solidFill>
                <a:srgbClr val="C1DEF6"/>
              </a:solidFill>
              <a:latin typeface="Play"/>
              <a:ea typeface="Play"/>
              <a:cs typeface="Play"/>
              <a:sym typeface="Play"/>
            </a:endParaRPr>
          </a:p>
        </p:txBody>
      </p:sp>
      <p:pic>
        <p:nvPicPr>
          <p:cNvPr id="341" name="Google Shape;341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79802" y="1527251"/>
            <a:ext cx="3206609" cy="3237248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37"/>
          <p:cNvSpPr txBox="1"/>
          <p:nvPr/>
        </p:nvSpPr>
        <p:spPr>
          <a:xfrm>
            <a:off x="5308337" y="4259099"/>
            <a:ext cx="1839558" cy="530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   AI ART      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   DALLE </a:t>
            </a:r>
            <a:endParaRPr sz="1100"/>
          </a:p>
        </p:txBody>
      </p:sp>
      <p:pic>
        <p:nvPicPr>
          <p:cNvPr id="343" name="Google Shape;343;p37" descr="A picture containing painting, drawing, art, acrylic pain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8819" y="1527251"/>
            <a:ext cx="3072643" cy="3237248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37"/>
          <p:cNvSpPr txBox="1"/>
          <p:nvPr/>
        </p:nvSpPr>
        <p:spPr>
          <a:xfrm>
            <a:off x="1395736" y="3959017"/>
            <a:ext cx="174087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E1E1EF"/>
                </a:solidFill>
                <a:latin typeface="Calibri"/>
                <a:ea typeface="Calibri"/>
                <a:cs typeface="Calibri"/>
                <a:sym typeface="Calibri"/>
              </a:rPr>
              <a:t>HUMAN ART                                                                    </a:t>
            </a:r>
            <a:r>
              <a:rPr lang="en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Kelly Carroll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345" name="Google Shape;345;p37"/>
          <p:cNvSpPr txBox="1"/>
          <p:nvPr/>
        </p:nvSpPr>
        <p:spPr>
          <a:xfrm>
            <a:off x="161650" y="4028274"/>
            <a:ext cx="3631800" cy="7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       </a:t>
            </a:r>
            <a:r>
              <a:rPr lang="en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" sz="1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Leaping Freedom Heart of Fire”</a:t>
            </a:r>
            <a:endParaRPr sz="11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8"/>
          <p:cNvSpPr txBox="1"/>
          <p:nvPr/>
        </p:nvSpPr>
        <p:spPr>
          <a:xfrm>
            <a:off x="310274" y="254562"/>
            <a:ext cx="3143400" cy="39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METHOD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l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CA- (stands for</a:t>
            </a:r>
            <a:r>
              <a:rPr lang="en" sz="2100">
                <a:solidFill>
                  <a:schemeClr val="lt1"/>
                </a:solidFill>
              </a:rPr>
              <a:t>)</a:t>
            </a:r>
            <a:endParaRPr sz="2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Communication/Visual  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Arts Education 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351" name="Google Shape;351;p38"/>
          <p:cNvSpPr/>
          <p:nvPr/>
        </p:nvSpPr>
        <p:spPr>
          <a:xfrm rot="-8373105">
            <a:off x="3523877" y="2992109"/>
            <a:ext cx="273503" cy="19594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185B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</p:txBody>
      </p:sp>
      <p:grpSp>
        <p:nvGrpSpPr>
          <p:cNvPr id="352" name="Google Shape;352;p38"/>
          <p:cNvGrpSpPr/>
          <p:nvPr/>
        </p:nvGrpSpPr>
        <p:grpSpPr>
          <a:xfrm>
            <a:off x="3395757" y="1575060"/>
            <a:ext cx="3251221" cy="3230237"/>
            <a:chOff x="1739234" y="1012168"/>
            <a:chExt cx="3228300" cy="3228300"/>
          </a:xfrm>
        </p:grpSpPr>
        <p:sp>
          <p:nvSpPr>
            <p:cNvPr id="353" name="Google Shape;353;p38"/>
            <p:cNvSpPr/>
            <p:nvPr/>
          </p:nvSpPr>
          <p:spPr>
            <a:xfrm>
              <a:off x="1739234" y="1012168"/>
              <a:ext cx="3228300" cy="3228300"/>
            </a:xfrm>
            <a:prstGeom prst="ellipse">
              <a:avLst/>
            </a:prstGeom>
            <a:solidFill>
              <a:srgbClr val="103F69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8"/>
            <p:cNvSpPr txBox="1"/>
            <p:nvPr/>
          </p:nvSpPr>
          <p:spPr>
            <a:xfrm>
              <a:off x="2601164" y="1411399"/>
              <a:ext cx="1504500" cy="60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Arial"/>
                <a:buNone/>
              </a:pPr>
              <a:r>
                <a:rPr lang="en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WITHOUT CA</a:t>
              </a:r>
              <a:endParaRPr sz="1600"/>
            </a:p>
          </p:txBody>
        </p:sp>
        <p:sp>
          <p:nvSpPr>
            <p:cNvPr id="355" name="Google Shape;355;p38"/>
            <p:cNvSpPr/>
            <p:nvPr/>
          </p:nvSpPr>
          <p:spPr>
            <a:xfrm>
              <a:off x="2701023" y="2120194"/>
              <a:ext cx="1304700" cy="1259400"/>
            </a:xfrm>
            <a:prstGeom prst="ellipse">
              <a:avLst/>
            </a:prstGeom>
            <a:solidFill>
              <a:srgbClr val="1F7ED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8"/>
            <p:cNvSpPr txBox="1"/>
            <p:nvPr/>
          </p:nvSpPr>
          <p:spPr>
            <a:xfrm>
              <a:off x="2634478" y="2211846"/>
              <a:ext cx="1521900" cy="107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675" tIns="170675" rIns="170675" bIns="170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en"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WITH  CA</a:t>
              </a:r>
              <a:endParaRPr sz="1100"/>
            </a:p>
          </p:txBody>
        </p:sp>
      </p:grpSp>
      <p:sp>
        <p:nvSpPr>
          <p:cNvPr id="357" name="Google Shape;357;p38"/>
          <p:cNvSpPr txBox="1"/>
          <p:nvPr/>
        </p:nvSpPr>
        <p:spPr>
          <a:xfrm>
            <a:off x="3135974" y="254550"/>
            <a:ext cx="3566400" cy="11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         </a:t>
            </a:r>
            <a:r>
              <a:rPr lang="en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Target Sample </a:t>
            </a:r>
            <a:endParaRPr sz="2400">
              <a:solidFill>
                <a:schemeClr val="l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Current SHC Students   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              </a:t>
            </a:r>
            <a:r>
              <a:rPr lang="en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&amp; Staff</a:t>
            </a:r>
            <a:endParaRPr sz="11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9"/>
          <p:cNvSpPr txBox="1"/>
          <p:nvPr/>
        </p:nvSpPr>
        <p:spPr>
          <a:xfrm>
            <a:off x="324120" y="802734"/>
            <a:ext cx="3686175" cy="438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Participants</a:t>
            </a:r>
            <a:endParaRPr sz="1100"/>
          </a:p>
        </p:txBody>
      </p:sp>
      <p:grpSp>
        <p:nvGrpSpPr>
          <p:cNvPr id="363" name="Google Shape;363;p39"/>
          <p:cNvGrpSpPr/>
          <p:nvPr/>
        </p:nvGrpSpPr>
        <p:grpSpPr>
          <a:xfrm>
            <a:off x="3253188" y="1148122"/>
            <a:ext cx="3339748" cy="3152230"/>
            <a:chOff x="141144" y="53884"/>
            <a:chExt cx="4452997" cy="4202973"/>
          </a:xfrm>
        </p:grpSpPr>
        <p:sp>
          <p:nvSpPr>
            <p:cNvPr id="364" name="Google Shape;364;p39"/>
            <p:cNvSpPr/>
            <p:nvPr/>
          </p:nvSpPr>
          <p:spPr>
            <a:xfrm>
              <a:off x="1074420" y="53884"/>
              <a:ext cx="2586445" cy="2586445"/>
            </a:xfrm>
            <a:prstGeom prst="ellipse">
              <a:avLst/>
            </a:prstGeom>
            <a:solidFill>
              <a:srgbClr val="1F7ED2">
                <a:alpha val="49803"/>
              </a:srgb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9"/>
            <p:cNvSpPr txBox="1"/>
            <p:nvPr/>
          </p:nvSpPr>
          <p:spPr>
            <a:xfrm>
              <a:off x="1419280" y="506512"/>
              <a:ext cx="1896726" cy="116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900"/>
                <a:buFont typeface="Play"/>
                <a:buNone/>
              </a:pPr>
              <a:endParaRPr sz="4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39"/>
            <p:cNvSpPr/>
            <p:nvPr/>
          </p:nvSpPr>
          <p:spPr>
            <a:xfrm>
              <a:off x="2007696" y="1670412"/>
              <a:ext cx="2586445" cy="2586445"/>
            </a:xfrm>
            <a:prstGeom prst="ellipse">
              <a:avLst/>
            </a:prstGeom>
            <a:solidFill>
              <a:srgbClr val="1F7ED2">
                <a:alpha val="49803"/>
              </a:srgb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9"/>
            <p:cNvSpPr txBox="1"/>
            <p:nvPr/>
          </p:nvSpPr>
          <p:spPr>
            <a:xfrm>
              <a:off x="2798717" y="2338578"/>
              <a:ext cx="1551867" cy="14225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Play"/>
                <a:buNone/>
              </a:pPr>
              <a:endParaRPr sz="17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endParaRPr>
            </a:p>
          </p:txBody>
        </p:sp>
        <p:sp>
          <p:nvSpPr>
            <p:cNvPr id="368" name="Google Shape;368;p39"/>
            <p:cNvSpPr/>
            <p:nvPr/>
          </p:nvSpPr>
          <p:spPr>
            <a:xfrm>
              <a:off x="141144" y="1670412"/>
              <a:ext cx="2586445" cy="2586445"/>
            </a:xfrm>
            <a:prstGeom prst="ellipse">
              <a:avLst/>
            </a:prstGeom>
            <a:solidFill>
              <a:srgbClr val="1F7ED2">
                <a:alpha val="49803"/>
              </a:srgb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9"/>
            <p:cNvSpPr txBox="1"/>
            <p:nvPr/>
          </p:nvSpPr>
          <p:spPr>
            <a:xfrm>
              <a:off x="384701" y="2338578"/>
              <a:ext cx="1551867" cy="14225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900"/>
                <a:buFont typeface="Play"/>
                <a:buNone/>
              </a:pPr>
              <a:endParaRPr sz="4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endParaRPr>
            </a:p>
          </p:txBody>
        </p:sp>
      </p:grpSp>
      <p:sp>
        <p:nvSpPr>
          <p:cNvPr id="370" name="Google Shape;370;p39"/>
          <p:cNvSpPr txBox="1"/>
          <p:nvPr/>
        </p:nvSpPr>
        <p:spPr>
          <a:xfrm>
            <a:off x="2040539" y="2040743"/>
            <a:ext cx="4574100" cy="15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Race: </a:t>
            </a: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60% White</a:t>
            </a:r>
            <a:endParaRPr sz="1800">
              <a:solidFill>
                <a:schemeClr val="l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26% Black          </a:t>
            </a:r>
            <a:r>
              <a:rPr lang="en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53 Participants </a:t>
            </a: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12% Other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371" name="Google Shape;371;p39"/>
          <p:cNvSpPr txBox="1"/>
          <p:nvPr/>
        </p:nvSpPr>
        <p:spPr>
          <a:xfrm>
            <a:off x="3253210" y="755728"/>
            <a:ext cx="45741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45:55 Male to Female </a:t>
            </a:r>
            <a:endParaRPr sz="1100"/>
          </a:p>
        </p:txBody>
      </p:sp>
      <p:sp>
        <p:nvSpPr>
          <p:cNvPr id="372" name="Google Shape;372;p39"/>
          <p:cNvSpPr txBox="1"/>
          <p:nvPr/>
        </p:nvSpPr>
        <p:spPr>
          <a:xfrm>
            <a:off x="6614649" y="2417850"/>
            <a:ext cx="4574100" cy="8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Age 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17 to 39</a:t>
            </a:r>
            <a:endParaRPr sz="11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Google Shape;377;p40" descr="Businessman thinking with light bulb icon. concept of thinking 531439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37084" y="2396232"/>
            <a:ext cx="2397815" cy="2443632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40"/>
          <p:cNvSpPr/>
          <p:nvPr/>
        </p:nvSpPr>
        <p:spPr>
          <a:xfrm rot="5400000">
            <a:off x="3012525" y="3980400"/>
            <a:ext cx="548700" cy="13467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12700" cap="flat" cmpd="sng">
            <a:solidFill>
              <a:srgbClr val="185B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379" name="Google Shape;379;p40"/>
          <p:cNvSpPr txBox="1"/>
          <p:nvPr/>
        </p:nvSpPr>
        <p:spPr>
          <a:xfrm>
            <a:off x="5117436" y="2884479"/>
            <a:ext cx="9906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 </a:t>
            </a:r>
            <a:r>
              <a:rPr lang="en" sz="14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 ???</a:t>
            </a:r>
            <a:endParaRPr sz="1100"/>
          </a:p>
        </p:txBody>
      </p:sp>
      <p:sp>
        <p:nvSpPr>
          <p:cNvPr id="380" name="Google Shape;380;p40"/>
          <p:cNvSpPr txBox="1"/>
          <p:nvPr/>
        </p:nvSpPr>
        <p:spPr>
          <a:xfrm>
            <a:off x="377877" y="583767"/>
            <a:ext cx="4749000" cy="42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Most Surprising Result 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  </a:t>
            </a:r>
            <a:endParaRPr sz="1800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l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l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l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Education/Ability to Identify  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1"/>
                </a:solidFill>
              </a:rPr>
              <a:t>  </a:t>
            </a:r>
            <a:r>
              <a:rPr lang="en"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2-    </a:t>
            </a:r>
            <a:r>
              <a:rPr lang="en" sz="2100">
                <a:solidFill>
                  <a:schemeClr val="lt1"/>
                </a:solidFill>
              </a:rPr>
              <a:t> </a:t>
            </a:r>
            <a:r>
              <a:rPr lang="en"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YRS/ 60% 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3 </a:t>
            </a:r>
            <a:r>
              <a:rPr lang="en" sz="2100">
                <a:solidFill>
                  <a:schemeClr val="lt1"/>
                </a:solidFill>
              </a:rPr>
              <a:t>      </a:t>
            </a:r>
            <a:r>
              <a:rPr lang="en"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YRS/ 27%  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4 +     YRS/0% </a:t>
            </a:r>
            <a:endParaRPr sz="1100"/>
          </a:p>
        </p:txBody>
      </p:sp>
      <p:sp>
        <p:nvSpPr>
          <p:cNvPr id="381" name="Google Shape;381;p40"/>
          <p:cNvSpPr txBox="1"/>
          <p:nvPr/>
        </p:nvSpPr>
        <p:spPr>
          <a:xfrm>
            <a:off x="2670230" y="4511397"/>
            <a:ext cx="16179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 Expected</a:t>
            </a:r>
            <a:endParaRPr sz="13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2" name="Google Shape;382;p40"/>
          <p:cNvPicPr preferRelativeResize="0"/>
          <p:nvPr/>
        </p:nvPicPr>
        <p:blipFill rotWithShape="1">
          <a:blip r:embed="rId4">
            <a:alphaModFix/>
          </a:blip>
          <a:srcRect l="-830" r="829"/>
          <a:stretch/>
        </p:blipFill>
        <p:spPr>
          <a:xfrm>
            <a:off x="167275" y="1536931"/>
            <a:ext cx="9144000" cy="715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1"/>
          <p:cNvSpPr txBox="1"/>
          <p:nvPr/>
        </p:nvSpPr>
        <p:spPr>
          <a:xfrm>
            <a:off x="467238" y="401944"/>
            <a:ext cx="4572000" cy="530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Results </a:t>
            </a:r>
            <a:endParaRPr sz="1100"/>
          </a:p>
        </p:txBody>
      </p:sp>
      <p:sp>
        <p:nvSpPr>
          <p:cNvPr id="388" name="Google Shape;388;p41"/>
          <p:cNvSpPr txBox="1"/>
          <p:nvPr/>
        </p:nvSpPr>
        <p:spPr>
          <a:xfrm>
            <a:off x="3802384" y="1921521"/>
            <a:ext cx="1896300" cy="11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  </a:t>
            </a:r>
            <a:r>
              <a:rPr lang="en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SPSS- Chi-2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Thematic   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Analysis </a:t>
            </a:r>
            <a:endParaRPr sz="1100"/>
          </a:p>
        </p:txBody>
      </p:sp>
      <p:grpSp>
        <p:nvGrpSpPr>
          <p:cNvPr id="389" name="Google Shape;389;p41"/>
          <p:cNvGrpSpPr/>
          <p:nvPr/>
        </p:nvGrpSpPr>
        <p:grpSpPr>
          <a:xfrm>
            <a:off x="2433173" y="402344"/>
            <a:ext cx="4269168" cy="4063198"/>
            <a:chOff x="1212231" y="534"/>
            <a:chExt cx="5692224" cy="5417597"/>
          </a:xfrm>
        </p:grpSpPr>
        <p:sp>
          <p:nvSpPr>
            <p:cNvPr id="390" name="Google Shape;390;p41"/>
            <p:cNvSpPr/>
            <p:nvPr/>
          </p:nvSpPr>
          <p:spPr>
            <a:xfrm>
              <a:off x="3252062" y="534"/>
              <a:ext cx="1635124" cy="1635124"/>
            </a:xfrm>
            <a:prstGeom prst="ellipse">
              <a:avLst/>
            </a:prstGeom>
            <a:solidFill>
              <a:srgbClr val="1F7ED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1"/>
            <p:cNvSpPr txBox="1"/>
            <p:nvPr/>
          </p:nvSpPr>
          <p:spPr>
            <a:xfrm>
              <a:off x="3491520" y="239992"/>
              <a:ext cx="1156208" cy="1156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" tIns="19050" rIns="19050" bIns="1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Arial"/>
                <a:buNone/>
              </a:pPr>
              <a:r>
                <a:rPr lang="en" sz="1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Art Type Did Not Change Opinion</a:t>
              </a:r>
              <a:endParaRPr sz="1100"/>
            </a:p>
          </p:txBody>
        </p:sp>
        <p:sp>
          <p:nvSpPr>
            <p:cNvPr id="392" name="Google Shape;392;p41"/>
            <p:cNvSpPr/>
            <p:nvPr/>
          </p:nvSpPr>
          <p:spPr>
            <a:xfrm rot="2160000">
              <a:off x="4830690" y="1245734"/>
              <a:ext cx="414616" cy="551854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9BFE5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1"/>
            <p:cNvSpPr txBox="1"/>
            <p:nvPr/>
          </p:nvSpPr>
          <p:spPr>
            <a:xfrm rot="2160000">
              <a:off x="4842568" y="1319549"/>
              <a:ext cx="290231" cy="3311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Play"/>
                <a:buNone/>
              </a:pPr>
              <a:endPara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41"/>
            <p:cNvSpPr/>
            <p:nvPr/>
          </p:nvSpPr>
          <p:spPr>
            <a:xfrm>
              <a:off x="5211921" y="1380796"/>
              <a:ext cx="1692534" cy="1764152"/>
            </a:xfrm>
            <a:prstGeom prst="ellipse">
              <a:avLst/>
            </a:prstGeom>
            <a:solidFill>
              <a:srgbClr val="1F7ED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1"/>
            <p:cNvSpPr txBox="1"/>
            <p:nvPr/>
          </p:nvSpPr>
          <p:spPr>
            <a:xfrm>
              <a:off x="5358203" y="1497811"/>
              <a:ext cx="1444800" cy="149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" tIns="19050" rIns="19050" bIns="19050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endParaRPr b="1">
                <a:solidFill>
                  <a:schemeClr val="lt1"/>
                </a:solidFill>
              </a:endParaRPr>
            </a:p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endParaRPr b="1">
                <a:solidFill>
                  <a:schemeClr val="lt1"/>
                </a:solidFill>
              </a:endParaRPr>
            </a:p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en" b="1">
                  <a:solidFill>
                    <a:schemeClr val="lt1"/>
                  </a:solidFill>
                </a:rPr>
                <a:t>Unfavorable </a:t>
              </a:r>
              <a:r>
                <a:rPr lang="en" sz="1500">
                  <a:solidFill>
                    <a:schemeClr val="lt1"/>
                  </a:solidFill>
                </a:rPr>
                <a:t>opinion toward AI’s impact on Culture </a:t>
              </a:r>
              <a:endParaRPr sz="1100">
                <a:solidFill>
                  <a:schemeClr val="dk1"/>
                </a:solidFill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Arial"/>
                <a:buNone/>
              </a:pPr>
              <a:endParaRPr sz="1500">
                <a:solidFill>
                  <a:schemeClr val="lt1"/>
                </a:solidFill>
              </a:endParaRPr>
            </a:p>
          </p:txBody>
        </p:sp>
        <p:sp>
          <p:nvSpPr>
            <p:cNvPr id="396" name="Google Shape;396;p41"/>
            <p:cNvSpPr/>
            <p:nvPr/>
          </p:nvSpPr>
          <p:spPr>
            <a:xfrm rot="6480000">
              <a:off x="5470605" y="3173881"/>
              <a:ext cx="403848" cy="551854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9BFE5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1"/>
            <p:cNvSpPr txBox="1"/>
            <p:nvPr/>
          </p:nvSpPr>
          <p:spPr>
            <a:xfrm rot="-4320000">
              <a:off x="5549901" y="3226640"/>
              <a:ext cx="282694" cy="3311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Play"/>
                <a:buNone/>
              </a:pPr>
              <a:endPara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41"/>
            <p:cNvSpPr/>
            <p:nvPr/>
          </p:nvSpPr>
          <p:spPr>
            <a:xfrm>
              <a:off x="4481062" y="3783007"/>
              <a:ext cx="1635124" cy="1635124"/>
            </a:xfrm>
            <a:prstGeom prst="ellipse">
              <a:avLst/>
            </a:prstGeom>
            <a:solidFill>
              <a:srgbClr val="1F7ED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1"/>
            <p:cNvSpPr txBox="1"/>
            <p:nvPr/>
          </p:nvSpPr>
          <p:spPr>
            <a:xfrm>
              <a:off x="4607336" y="3884642"/>
              <a:ext cx="1395600" cy="139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" tIns="19050" rIns="19050" bIns="1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Arial"/>
                <a:buNone/>
              </a:pPr>
              <a:r>
                <a:rPr lang="en" sz="1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No Significant Difference in Decoding</a:t>
              </a:r>
              <a:endParaRPr sz="1100"/>
            </a:p>
          </p:txBody>
        </p:sp>
        <p:sp>
          <p:nvSpPr>
            <p:cNvPr id="400" name="Google Shape;400;p41"/>
            <p:cNvSpPr/>
            <p:nvPr/>
          </p:nvSpPr>
          <p:spPr>
            <a:xfrm rot="10800000">
              <a:off x="3863906" y="4324642"/>
              <a:ext cx="436123" cy="551854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9BFE5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1"/>
            <p:cNvSpPr txBox="1"/>
            <p:nvPr/>
          </p:nvSpPr>
          <p:spPr>
            <a:xfrm>
              <a:off x="3994743" y="4435013"/>
              <a:ext cx="305286" cy="3311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Play"/>
                <a:buNone/>
              </a:pPr>
              <a:endPara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41"/>
            <p:cNvSpPr/>
            <p:nvPr/>
          </p:nvSpPr>
          <p:spPr>
            <a:xfrm>
              <a:off x="2023062" y="3783007"/>
              <a:ext cx="1635124" cy="1635124"/>
            </a:xfrm>
            <a:prstGeom prst="ellipse">
              <a:avLst/>
            </a:prstGeom>
            <a:solidFill>
              <a:srgbClr val="1F7ED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1"/>
            <p:cNvSpPr txBox="1"/>
            <p:nvPr/>
          </p:nvSpPr>
          <p:spPr>
            <a:xfrm>
              <a:off x="2262520" y="4022465"/>
              <a:ext cx="1156208" cy="1156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50" tIns="17150" rIns="17150" bIns="1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en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More Education Did Not Help Identify  Art</a:t>
              </a:r>
              <a:endParaRPr sz="1100"/>
            </a:p>
          </p:txBody>
        </p:sp>
        <p:sp>
          <p:nvSpPr>
            <p:cNvPr id="404" name="Google Shape;404;p41"/>
            <p:cNvSpPr/>
            <p:nvPr/>
          </p:nvSpPr>
          <p:spPr>
            <a:xfrm rot="-6480000">
              <a:off x="2285356" y="3210628"/>
              <a:ext cx="386606" cy="551854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9BFE5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1"/>
            <p:cNvSpPr txBox="1"/>
            <p:nvPr/>
          </p:nvSpPr>
          <p:spPr>
            <a:xfrm rot="4320000">
              <a:off x="2361267" y="3376152"/>
              <a:ext cx="270624" cy="3311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Play"/>
                <a:buNone/>
              </a:pPr>
              <a:endPara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41"/>
            <p:cNvSpPr/>
            <p:nvPr/>
          </p:nvSpPr>
          <p:spPr>
            <a:xfrm>
              <a:off x="1223544" y="1345633"/>
              <a:ext cx="1715033" cy="1834479"/>
            </a:xfrm>
            <a:prstGeom prst="ellipse">
              <a:avLst/>
            </a:prstGeom>
            <a:solidFill>
              <a:srgbClr val="1F7ED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1"/>
            <p:cNvSpPr txBox="1"/>
            <p:nvPr/>
          </p:nvSpPr>
          <p:spPr>
            <a:xfrm>
              <a:off x="1212231" y="1427946"/>
              <a:ext cx="1715100" cy="163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50" tIns="17150" rIns="17150" bIns="1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en" b="1">
                  <a:solidFill>
                    <a:schemeClr val="lt1"/>
                  </a:solidFill>
                </a:rPr>
                <a:t>Schemas Influenced Preference</a:t>
              </a:r>
              <a:endParaRPr sz="1100"/>
            </a:p>
          </p:txBody>
        </p:sp>
        <p:sp>
          <p:nvSpPr>
            <p:cNvPr id="408" name="Google Shape;408;p41"/>
            <p:cNvSpPr/>
            <p:nvPr/>
          </p:nvSpPr>
          <p:spPr>
            <a:xfrm rot="-2160000">
              <a:off x="2887682" y="1253877"/>
              <a:ext cx="404721" cy="551854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9BFE5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1"/>
            <p:cNvSpPr txBox="1"/>
            <p:nvPr/>
          </p:nvSpPr>
          <p:spPr>
            <a:xfrm rot="-2160000">
              <a:off x="2899276" y="1399931"/>
              <a:ext cx="283305" cy="3311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Play"/>
                <a:buNone/>
              </a:pPr>
              <a:endPara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2"/>
          <p:cNvSpPr txBox="1"/>
          <p:nvPr/>
        </p:nvSpPr>
        <p:spPr>
          <a:xfrm>
            <a:off x="342900" y="447908"/>
            <a:ext cx="4229100" cy="530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Schema Preferences</a:t>
            </a:r>
            <a:endParaRPr sz="1100"/>
          </a:p>
        </p:txBody>
      </p:sp>
      <p:pic>
        <p:nvPicPr>
          <p:cNvPr id="415" name="Google Shape;415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5563" y="1584611"/>
            <a:ext cx="2199826" cy="2220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42" descr="A picture containing painting, drawing, art, acrylic pain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09332" y="1779850"/>
            <a:ext cx="2084193" cy="21958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grpSp>
        <p:nvGrpSpPr>
          <p:cNvPr id="417" name="Google Shape;417;p42"/>
          <p:cNvGrpSpPr/>
          <p:nvPr/>
        </p:nvGrpSpPr>
        <p:grpSpPr>
          <a:xfrm>
            <a:off x="375350" y="2698652"/>
            <a:ext cx="3504651" cy="2299515"/>
            <a:chOff x="409242" y="-78066"/>
            <a:chExt cx="4518049" cy="2895749"/>
          </a:xfrm>
        </p:grpSpPr>
        <p:sp>
          <p:nvSpPr>
            <p:cNvPr id="418" name="Google Shape;418;p42"/>
            <p:cNvSpPr/>
            <p:nvPr/>
          </p:nvSpPr>
          <p:spPr>
            <a:xfrm>
              <a:off x="2701339" y="19404"/>
              <a:ext cx="2133600" cy="1280100"/>
            </a:xfrm>
            <a:prstGeom prst="rect">
              <a:avLst/>
            </a:prstGeom>
            <a:solidFill>
              <a:srgbClr val="1F7ED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2"/>
            <p:cNvSpPr txBox="1"/>
            <p:nvPr/>
          </p:nvSpPr>
          <p:spPr>
            <a:xfrm>
              <a:off x="2076445" y="-78066"/>
              <a:ext cx="2758500" cy="170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Play"/>
                <a:buNone/>
              </a:pPr>
              <a:r>
                <a:rPr lang="en" sz="2100">
                  <a:solidFill>
                    <a:schemeClr val="lt1"/>
                  </a:solidFill>
                  <a:latin typeface="Play"/>
                  <a:ea typeface="Play"/>
                  <a:cs typeface="Play"/>
                  <a:sym typeface="Play"/>
                </a:rPr>
                <a:t>         Technique    </a:t>
              </a:r>
              <a:endParaRPr sz="21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Play"/>
                <a:buNone/>
              </a:pPr>
              <a:r>
                <a:rPr lang="en" sz="2100">
                  <a:solidFill>
                    <a:schemeClr val="lt1"/>
                  </a:solidFill>
                  <a:latin typeface="Play"/>
                  <a:ea typeface="Play"/>
                  <a:cs typeface="Play"/>
                  <a:sym typeface="Play"/>
                </a:rPr>
                <a:t>        Focused</a:t>
              </a:r>
              <a:endParaRPr sz="1100"/>
            </a:p>
          </p:txBody>
        </p:sp>
        <p:sp>
          <p:nvSpPr>
            <p:cNvPr id="420" name="Google Shape;420;p42"/>
            <p:cNvSpPr/>
            <p:nvPr/>
          </p:nvSpPr>
          <p:spPr>
            <a:xfrm>
              <a:off x="409307" y="1537583"/>
              <a:ext cx="2133600" cy="1280100"/>
            </a:xfrm>
            <a:prstGeom prst="rect">
              <a:avLst/>
            </a:prstGeom>
            <a:solidFill>
              <a:srgbClr val="1F7ED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2"/>
            <p:cNvSpPr txBox="1"/>
            <p:nvPr/>
          </p:nvSpPr>
          <p:spPr>
            <a:xfrm>
              <a:off x="409242" y="1537583"/>
              <a:ext cx="2133600" cy="128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Play"/>
                <a:buNone/>
              </a:pPr>
              <a:r>
                <a:rPr lang="en" sz="2400">
                  <a:solidFill>
                    <a:schemeClr val="lt1"/>
                  </a:solidFill>
                  <a:latin typeface="Play"/>
                  <a:ea typeface="Play"/>
                  <a:cs typeface="Play"/>
                  <a:sym typeface="Play"/>
                </a:rPr>
                <a:t>Precision                         </a:t>
              </a:r>
              <a:endParaRPr sz="1100"/>
            </a:p>
          </p:txBody>
        </p:sp>
        <p:sp>
          <p:nvSpPr>
            <p:cNvPr id="422" name="Google Shape;422;p42"/>
            <p:cNvSpPr/>
            <p:nvPr/>
          </p:nvSpPr>
          <p:spPr>
            <a:xfrm>
              <a:off x="2793691" y="1537583"/>
              <a:ext cx="2133600" cy="1280100"/>
            </a:xfrm>
            <a:prstGeom prst="rect">
              <a:avLst/>
            </a:prstGeom>
            <a:solidFill>
              <a:srgbClr val="1F7ED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42"/>
            <p:cNvSpPr txBox="1"/>
            <p:nvPr/>
          </p:nvSpPr>
          <p:spPr>
            <a:xfrm>
              <a:off x="2701339" y="1537583"/>
              <a:ext cx="2133600" cy="128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Play"/>
                <a:buNone/>
              </a:pPr>
              <a:r>
                <a:rPr lang="en" sz="2300">
                  <a:solidFill>
                    <a:schemeClr val="lt1"/>
                  </a:solidFill>
                  <a:latin typeface="Play"/>
                  <a:ea typeface="Play"/>
                  <a:cs typeface="Play"/>
                  <a:sym typeface="Play"/>
                </a:rPr>
                <a:t>Heart</a:t>
              </a:r>
              <a:endParaRPr sz="23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Play"/>
                <a:buNone/>
              </a:pPr>
              <a:r>
                <a:rPr lang="en" sz="2300">
                  <a:solidFill>
                    <a:schemeClr val="lt1"/>
                  </a:solidFill>
                  <a:latin typeface="Play"/>
                  <a:ea typeface="Play"/>
                  <a:cs typeface="Play"/>
                  <a:sym typeface="Play"/>
                </a:rPr>
                <a:t>Focused</a:t>
              </a:r>
              <a:endParaRPr sz="1000"/>
            </a:p>
          </p:txBody>
        </p:sp>
      </p:grpSp>
      <p:grpSp>
        <p:nvGrpSpPr>
          <p:cNvPr id="424" name="Google Shape;424;p42"/>
          <p:cNvGrpSpPr/>
          <p:nvPr/>
        </p:nvGrpSpPr>
        <p:grpSpPr>
          <a:xfrm>
            <a:off x="4746112" y="2947675"/>
            <a:ext cx="3921313" cy="2195825"/>
            <a:chOff x="-544294" y="13822"/>
            <a:chExt cx="5228417" cy="2927767"/>
          </a:xfrm>
        </p:grpSpPr>
        <p:sp>
          <p:nvSpPr>
            <p:cNvPr id="425" name="Google Shape;425;p42"/>
            <p:cNvSpPr/>
            <p:nvPr/>
          </p:nvSpPr>
          <p:spPr>
            <a:xfrm>
              <a:off x="2347417" y="13832"/>
              <a:ext cx="2133600" cy="1280100"/>
            </a:xfrm>
            <a:prstGeom prst="rect">
              <a:avLst/>
            </a:prstGeom>
            <a:solidFill>
              <a:srgbClr val="1F7ED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2"/>
            <p:cNvSpPr txBox="1"/>
            <p:nvPr/>
          </p:nvSpPr>
          <p:spPr>
            <a:xfrm>
              <a:off x="2347422" y="13822"/>
              <a:ext cx="2336700" cy="128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Play"/>
                <a:buNone/>
              </a:pPr>
              <a:r>
                <a:rPr lang="en" sz="2100">
                  <a:solidFill>
                    <a:schemeClr val="lt1"/>
                  </a:solidFill>
                  <a:latin typeface="Play"/>
                  <a:ea typeface="Play"/>
                  <a:cs typeface="Play"/>
                  <a:sym typeface="Play"/>
                </a:rPr>
                <a:t>No Boundaries</a:t>
              </a:r>
              <a:endParaRPr sz="1100"/>
            </a:p>
          </p:txBody>
        </p:sp>
        <p:sp>
          <p:nvSpPr>
            <p:cNvPr id="427" name="Google Shape;427;p42"/>
            <p:cNvSpPr/>
            <p:nvPr/>
          </p:nvSpPr>
          <p:spPr>
            <a:xfrm>
              <a:off x="-405853" y="1537583"/>
              <a:ext cx="2133600" cy="1280100"/>
            </a:xfrm>
            <a:prstGeom prst="rect">
              <a:avLst/>
            </a:prstGeom>
            <a:solidFill>
              <a:srgbClr val="1F7ED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2"/>
            <p:cNvSpPr txBox="1"/>
            <p:nvPr/>
          </p:nvSpPr>
          <p:spPr>
            <a:xfrm>
              <a:off x="-544294" y="1537589"/>
              <a:ext cx="2410500" cy="140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Play"/>
                <a:buNone/>
              </a:pPr>
              <a:r>
                <a:rPr lang="en" sz="2000">
                  <a:solidFill>
                    <a:schemeClr val="lt1"/>
                  </a:solidFill>
                  <a:latin typeface="Play"/>
                  <a:ea typeface="Play"/>
                  <a:cs typeface="Play"/>
                  <a:sym typeface="Play"/>
                </a:rPr>
                <a:t>Imperfection </a:t>
              </a:r>
              <a:r>
                <a:rPr lang="en" sz="2100">
                  <a:solidFill>
                    <a:schemeClr val="lt1"/>
                  </a:solidFill>
                  <a:latin typeface="Play"/>
                  <a:ea typeface="Play"/>
                  <a:cs typeface="Play"/>
                  <a:sym typeface="Play"/>
                </a:rPr>
                <a:t>                       </a:t>
              </a:r>
              <a:endParaRPr sz="1100"/>
            </a:p>
          </p:txBody>
        </p:sp>
        <p:sp>
          <p:nvSpPr>
            <p:cNvPr id="429" name="Google Shape;429;p42"/>
            <p:cNvSpPr/>
            <p:nvPr/>
          </p:nvSpPr>
          <p:spPr>
            <a:xfrm>
              <a:off x="2347417" y="1537583"/>
              <a:ext cx="2133600" cy="1280100"/>
            </a:xfrm>
            <a:prstGeom prst="rect">
              <a:avLst/>
            </a:prstGeom>
            <a:solidFill>
              <a:srgbClr val="1F7ED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2"/>
            <p:cNvSpPr txBox="1"/>
            <p:nvPr/>
          </p:nvSpPr>
          <p:spPr>
            <a:xfrm>
              <a:off x="2347417" y="1537583"/>
              <a:ext cx="2133600" cy="128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Play"/>
                <a:buNone/>
              </a:pPr>
              <a:r>
                <a:rPr lang="en" sz="2100">
                  <a:solidFill>
                    <a:schemeClr val="lt1"/>
                  </a:solidFill>
                  <a:latin typeface="Play"/>
                  <a:ea typeface="Play"/>
                  <a:cs typeface="Play"/>
                  <a:sym typeface="Play"/>
                </a:rPr>
                <a:t>Woman</a:t>
              </a:r>
              <a:endParaRPr sz="21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Play"/>
                <a:buNone/>
              </a:pPr>
              <a:r>
                <a:rPr lang="en" sz="2100">
                  <a:solidFill>
                    <a:schemeClr val="lt1"/>
                  </a:solidFill>
                  <a:latin typeface="Play"/>
                  <a:ea typeface="Play"/>
                  <a:cs typeface="Play"/>
                  <a:sym typeface="Play"/>
                </a:rPr>
                <a:t>Focused</a:t>
              </a:r>
              <a:endParaRPr sz="1100"/>
            </a:p>
          </p:txBody>
        </p:sp>
      </p:grpSp>
      <p:sp>
        <p:nvSpPr>
          <p:cNvPr id="431" name="Google Shape;431;p42"/>
          <p:cNvSpPr/>
          <p:nvPr/>
        </p:nvSpPr>
        <p:spPr>
          <a:xfrm>
            <a:off x="6871871" y="1816057"/>
            <a:ext cx="1600200" cy="960000"/>
          </a:xfrm>
          <a:prstGeom prst="rect">
            <a:avLst/>
          </a:prstGeom>
          <a:solidFill>
            <a:srgbClr val="1F7ED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42"/>
          <p:cNvSpPr txBox="1"/>
          <p:nvPr/>
        </p:nvSpPr>
        <p:spPr>
          <a:xfrm>
            <a:off x="6773275" y="1816050"/>
            <a:ext cx="1823400" cy="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000" tIns="80000" rIns="80000" bIns="80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lay"/>
              <a:buNone/>
            </a:pPr>
            <a:r>
              <a:rPr lang="en" sz="21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Symbolism </a:t>
            </a:r>
            <a:endParaRPr sz="11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43"/>
          <p:cNvSpPr txBox="1"/>
          <p:nvPr/>
        </p:nvSpPr>
        <p:spPr>
          <a:xfrm>
            <a:off x="543560" y="431690"/>
            <a:ext cx="7457400" cy="11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EVALUATION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                  </a:t>
            </a:r>
            <a:endParaRPr sz="3000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438" name="Google Shape;438;p43"/>
          <p:cNvSpPr txBox="1"/>
          <p:nvPr/>
        </p:nvSpPr>
        <p:spPr>
          <a:xfrm>
            <a:off x="1275000" y="1691050"/>
            <a:ext cx="5702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lay"/>
                <a:ea typeface="Play"/>
                <a:cs typeface="Play"/>
                <a:sym typeface="Play"/>
              </a:rPr>
              <a:t>MoMoMore</a:t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439" name="Google Shape;439;p43"/>
          <p:cNvSpPr txBox="1"/>
          <p:nvPr/>
        </p:nvSpPr>
        <p:spPr>
          <a:xfrm>
            <a:off x="1533725" y="1856625"/>
            <a:ext cx="5961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lay"/>
                <a:ea typeface="Play"/>
                <a:cs typeface="Play"/>
                <a:sym typeface="Play"/>
              </a:rPr>
              <a:t>M</a:t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440" name="Google Shape;440;p43"/>
          <p:cNvSpPr/>
          <p:nvPr/>
        </p:nvSpPr>
        <p:spPr>
          <a:xfrm rot="-3280008">
            <a:off x="3455123" y="1771203"/>
            <a:ext cx="2179204" cy="1644891"/>
          </a:xfrm>
          <a:prstGeom prst="ellipse">
            <a:avLst/>
          </a:prstGeom>
          <a:solidFill>
            <a:srgbClr val="A1C3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EVALUATION</a:t>
            </a:r>
            <a:endParaRPr/>
          </a:p>
        </p:txBody>
      </p:sp>
      <p:grpSp>
        <p:nvGrpSpPr>
          <p:cNvPr id="441" name="Google Shape;441;p43"/>
          <p:cNvGrpSpPr/>
          <p:nvPr/>
        </p:nvGrpSpPr>
        <p:grpSpPr>
          <a:xfrm>
            <a:off x="4184863" y="1520198"/>
            <a:ext cx="2958454" cy="3298347"/>
            <a:chOff x="4184863" y="1520198"/>
            <a:chExt cx="2958454" cy="3298347"/>
          </a:xfrm>
        </p:grpSpPr>
        <p:sp>
          <p:nvSpPr>
            <p:cNvPr id="442" name="Google Shape;442;p43"/>
            <p:cNvSpPr/>
            <p:nvPr/>
          </p:nvSpPr>
          <p:spPr>
            <a:xfrm rot="-3280088">
              <a:off x="4136321" y="2563569"/>
              <a:ext cx="3184127" cy="1211606"/>
            </a:xfrm>
            <a:custGeom>
              <a:avLst/>
              <a:gdLst/>
              <a:ahLst/>
              <a:cxnLst/>
              <a:rect l="l" t="t" r="r" b="b"/>
              <a:pathLst>
                <a:path w="492" h="187" extrusionOk="0">
                  <a:moveTo>
                    <a:pt x="457" y="0"/>
                  </a:moveTo>
                  <a:cubicBezTo>
                    <a:pt x="416" y="91"/>
                    <a:pt x="325" y="155"/>
                    <a:pt x="218" y="155"/>
                  </a:cubicBezTo>
                  <a:cubicBezTo>
                    <a:pt x="137" y="155"/>
                    <a:pt x="64" y="118"/>
                    <a:pt x="17" y="60"/>
                  </a:cubicBezTo>
                  <a:cubicBezTo>
                    <a:pt x="11" y="70"/>
                    <a:pt x="5" y="80"/>
                    <a:pt x="0" y="90"/>
                  </a:cubicBezTo>
                  <a:cubicBezTo>
                    <a:pt x="54" y="150"/>
                    <a:pt x="132" y="187"/>
                    <a:pt x="218" y="187"/>
                  </a:cubicBezTo>
                  <a:cubicBezTo>
                    <a:pt x="343" y="187"/>
                    <a:pt x="449" y="109"/>
                    <a:pt x="492" y="0"/>
                  </a:cubicBezTo>
                  <a:cubicBezTo>
                    <a:pt x="480" y="0"/>
                    <a:pt x="468" y="1"/>
                    <a:pt x="457" y="0"/>
                  </a:cubicBezTo>
                  <a:close/>
                </a:path>
              </a:pathLst>
            </a:custGeom>
            <a:solidFill>
              <a:srgbClr val="A1C3FA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3"/>
            <p:cNvSpPr/>
            <p:nvPr/>
          </p:nvSpPr>
          <p:spPr>
            <a:xfrm rot="-3280088">
              <a:off x="4100923" y="2460157"/>
              <a:ext cx="2729637" cy="1205146"/>
            </a:xfrm>
            <a:custGeom>
              <a:avLst/>
              <a:gdLst/>
              <a:ahLst/>
              <a:cxnLst/>
              <a:rect l="l" t="t" r="r" b="b"/>
              <a:pathLst>
                <a:path w="440" h="194" extrusionOk="0">
                  <a:moveTo>
                    <a:pt x="262" y="39"/>
                  </a:moveTo>
                  <a:cubicBezTo>
                    <a:pt x="206" y="71"/>
                    <a:pt x="134" y="53"/>
                    <a:pt x="100" y="0"/>
                  </a:cubicBezTo>
                  <a:cubicBezTo>
                    <a:pt x="57" y="25"/>
                    <a:pt x="24" y="60"/>
                    <a:pt x="0" y="99"/>
                  </a:cubicBezTo>
                  <a:cubicBezTo>
                    <a:pt x="47" y="157"/>
                    <a:pt x="120" y="194"/>
                    <a:pt x="201" y="194"/>
                  </a:cubicBezTo>
                  <a:cubicBezTo>
                    <a:pt x="308" y="194"/>
                    <a:pt x="399" y="130"/>
                    <a:pt x="440" y="39"/>
                  </a:cubicBezTo>
                  <a:cubicBezTo>
                    <a:pt x="393" y="37"/>
                    <a:pt x="346" y="24"/>
                    <a:pt x="303" y="0"/>
                  </a:cubicBezTo>
                  <a:cubicBezTo>
                    <a:pt x="292" y="15"/>
                    <a:pt x="279" y="29"/>
                    <a:pt x="262" y="39"/>
                  </a:cubicBezTo>
                  <a:close/>
                </a:path>
              </a:pathLst>
            </a:custGeom>
            <a:solidFill>
              <a:srgbClr val="307BF3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3"/>
            <p:cNvSpPr txBox="1"/>
            <p:nvPr/>
          </p:nvSpPr>
          <p:spPr>
            <a:xfrm rot="-3779206">
              <a:off x="4733052" y="2863735"/>
              <a:ext cx="1577952" cy="5632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SPSS And Testing Correct</a:t>
              </a:r>
              <a:endPara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45" name="Google Shape;445;p43"/>
          <p:cNvGrpSpPr/>
          <p:nvPr/>
        </p:nvGrpSpPr>
        <p:grpSpPr>
          <a:xfrm>
            <a:off x="2857731" y="-71332"/>
            <a:ext cx="3293577" cy="3222916"/>
            <a:chOff x="2857731" y="-71332"/>
            <a:chExt cx="3293577" cy="3222916"/>
          </a:xfrm>
        </p:grpSpPr>
        <p:sp>
          <p:nvSpPr>
            <p:cNvPr id="446" name="Google Shape;446;p43"/>
            <p:cNvSpPr/>
            <p:nvPr/>
          </p:nvSpPr>
          <p:spPr>
            <a:xfrm rot="-3280089">
              <a:off x="3410337" y="297186"/>
              <a:ext cx="2188366" cy="2485879"/>
            </a:xfrm>
            <a:custGeom>
              <a:avLst/>
              <a:gdLst/>
              <a:ahLst/>
              <a:cxnLst/>
              <a:rect l="l" t="t" r="r" b="b"/>
              <a:pathLst>
                <a:path w="338" h="384" extrusionOk="0">
                  <a:moveTo>
                    <a:pt x="45" y="32"/>
                  </a:moveTo>
                  <a:cubicBezTo>
                    <a:pt x="189" y="32"/>
                    <a:pt x="306" y="148"/>
                    <a:pt x="306" y="292"/>
                  </a:cubicBezTo>
                  <a:cubicBezTo>
                    <a:pt x="306" y="325"/>
                    <a:pt x="300" y="355"/>
                    <a:pt x="289" y="384"/>
                  </a:cubicBezTo>
                  <a:cubicBezTo>
                    <a:pt x="301" y="384"/>
                    <a:pt x="312" y="384"/>
                    <a:pt x="324" y="383"/>
                  </a:cubicBezTo>
                  <a:cubicBezTo>
                    <a:pt x="333" y="354"/>
                    <a:pt x="338" y="324"/>
                    <a:pt x="338" y="292"/>
                  </a:cubicBezTo>
                  <a:cubicBezTo>
                    <a:pt x="338" y="131"/>
                    <a:pt x="207" y="0"/>
                    <a:pt x="45" y="0"/>
                  </a:cubicBezTo>
                  <a:cubicBezTo>
                    <a:pt x="30" y="0"/>
                    <a:pt x="15" y="1"/>
                    <a:pt x="0" y="3"/>
                  </a:cubicBezTo>
                  <a:cubicBezTo>
                    <a:pt x="6" y="13"/>
                    <a:pt x="12" y="23"/>
                    <a:pt x="18" y="33"/>
                  </a:cubicBezTo>
                  <a:cubicBezTo>
                    <a:pt x="27" y="32"/>
                    <a:pt x="36" y="32"/>
                    <a:pt x="45" y="32"/>
                  </a:cubicBezTo>
                  <a:close/>
                </a:path>
              </a:pathLst>
            </a:custGeom>
            <a:solidFill>
              <a:srgbClr val="A1C3FA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43"/>
            <p:cNvSpPr/>
            <p:nvPr/>
          </p:nvSpPr>
          <p:spPr>
            <a:xfrm rot="-3280088">
              <a:off x="3667674" y="581521"/>
              <a:ext cx="1790169" cy="2186080"/>
            </a:xfrm>
            <a:custGeom>
              <a:avLst/>
              <a:gdLst/>
              <a:ahLst/>
              <a:cxnLst/>
              <a:rect l="l" t="t" r="r" b="b"/>
              <a:pathLst>
                <a:path w="288" h="352" extrusionOk="0">
                  <a:moveTo>
                    <a:pt x="27" y="0"/>
                  </a:moveTo>
                  <a:cubicBezTo>
                    <a:pt x="18" y="0"/>
                    <a:pt x="9" y="0"/>
                    <a:pt x="0" y="1"/>
                  </a:cubicBezTo>
                  <a:cubicBezTo>
                    <a:pt x="21" y="43"/>
                    <a:pt x="34" y="90"/>
                    <a:pt x="35" y="140"/>
                  </a:cubicBezTo>
                  <a:cubicBezTo>
                    <a:pt x="74" y="142"/>
                    <a:pt x="111" y="163"/>
                    <a:pt x="132" y="200"/>
                  </a:cubicBezTo>
                  <a:cubicBezTo>
                    <a:pt x="153" y="236"/>
                    <a:pt x="153" y="279"/>
                    <a:pt x="136" y="315"/>
                  </a:cubicBezTo>
                  <a:cubicBezTo>
                    <a:pt x="179" y="339"/>
                    <a:pt x="225" y="351"/>
                    <a:pt x="271" y="352"/>
                  </a:cubicBezTo>
                  <a:cubicBezTo>
                    <a:pt x="282" y="323"/>
                    <a:pt x="288" y="293"/>
                    <a:pt x="288" y="260"/>
                  </a:cubicBezTo>
                  <a:cubicBezTo>
                    <a:pt x="288" y="116"/>
                    <a:pt x="171" y="0"/>
                    <a:pt x="27" y="0"/>
                  </a:cubicBezTo>
                  <a:close/>
                </a:path>
              </a:pathLst>
            </a:custGeom>
            <a:solidFill>
              <a:srgbClr val="0D5DDF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3"/>
            <p:cNvSpPr txBox="1"/>
            <p:nvPr/>
          </p:nvSpPr>
          <p:spPr>
            <a:xfrm>
              <a:off x="3782825" y="1153125"/>
              <a:ext cx="1578000" cy="56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More Thematic Analysis</a:t>
              </a:r>
              <a:endPara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49" name="Google Shape;449;p43"/>
          <p:cNvGrpSpPr/>
          <p:nvPr/>
        </p:nvGrpSpPr>
        <p:grpSpPr>
          <a:xfrm>
            <a:off x="1959887" y="1684671"/>
            <a:ext cx="3424433" cy="3122279"/>
            <a:chOff x="1959887" y="1684671"/>
            <a:chExt cx="3424433" cy="3122279"/>
          </a:xfrm>
        </p:grpSpPr>
        <p:sp>
          <p:nvSpPr>
            <p:cNvPr id="450" name="Google Shape;450;p43"/>
            <p:cNvSpPr/>
            <p:nvPr/>
          </p:nvSpPr>
          <p:spPr>
            <a:xfrm rot="-3280088">
              <a:off x="2859669" y="1740600"/>
              <a:ext cx="1624870" cy="3045726"/>
            </a:xfrm>
            <a:custGeom>
              <a:avLst/>
              <a:gdLst/>
              <a:ahLst/>
              <a:cxnLst/>
              <a:rect l="l" t="t" r="r" b="b"/>
              <a:pathLst>
                <a:path w="251" h="470" extrusionOk="0">
                  <a:moveTo>
                    <a:pt x="32" y="286"/>
                  </a:moveTo>
                  <a:cubicBezTo>
                    <a:pt x="32" y="157"/>
                    <a:pt x="127" y="49"/>
                    <a:pt x="251" y="29"/>
                  </a:cubicBezTo>
                  <a:cubicBezTo>
                    <a:pt x="245" y="19"/>
                    <a:pt x="239" y="9"/>
                    <a:pt x="233" y="0"/>
                  </a:cubicBezTo>
                  <a:cubicBezTo>
                    <a:pt x="100" y="28"/>
                    <a:pt x="0" y="145"/>
                    <a:pt x="0" y="286"/>
                  </a:cubicBezTo>
                  <a:cubicBezTo>
                    <a:pt x="0" y="356"/>
                    <a:pt x="25" y="420"/>
                    <a:pt x="65" y="470"/>
                  </a:cubicBezTo>
                  <a:cubicBezTo>
                    <a:pt x="70" y="460"/>
                    <a:pt x="76" y="450"/>
                    <a:pt x="82" y="440"/>
                  </a:cubicBezTo>
                  <a:cubicBezTo>
                    <a:pt x="51" y="397"/>
                    <a:pt x="32" y="344"/>
                    <a:pt x="32" y="286"/>
                  </a:cubicBezTo>
                  <a:close/>
                </a:path>
              </a:pathLst>
            </a:custGeom>
            <a:solidFill>
              <a:srgbClr val="A1C3FA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3"/>
            <p:cNvSpPr/>
            <p:nvPr/>
          </p:nvSpPr>
          <p:spPr>
            <a:xfrm rot="-3280089">
              <a:off x="3037225" y="1789647"/>
              <a:ext cx="1575644" cy="2550423"/>
            </a:xfrm>
            <a:custGeom>
              <a:avLst/>
              <a:gdLst/>
              <a:ahLst/>
              <a:cxnLst/>
              <a:rect l="l" t="t" r="r" b="b"/>
              <a:pathLst>
                <a:path w="254" h="411" extrusionOk="0">
                  <a:moveTo>
                    <a:pt x="152" y="311"/>
                  </a:moveTo>
                  <a:cubicBezTo>
                    <a:pt x="124" y="254"/>
                    <a:pt x="145" y="185"/>
                    <a:pt x="200" y="153"/>
                  </a:cubicBezTo>
                  <a:cubicBezTo>
                    <a:pt x="217" y="143"/>
                    <a:pt x="236" y="137"/>
                    <a:pt x="254" y="136"/>
                  </a:cubicBezTo>
                  <a:cubicBezTo>
                    <a:pt x="253" y="87"/>
                    <a:pt x="241" y="41"/>
                    <a:pt x="219" y="0"/>
                  </a:cubicBezTo>
                  <a:cubicBezTo>
                    <a:pt x="95" y="20"/>
                    <a:pt x="0" y="128"/>
                    <a:pt x="0" y="257"/>
                  </a:cubicBezTo>
                  <a:cubicBezTo>
                    <a:pt x="0" y="315"/>
                    <a:pt x="19" y="368"/>
                    <a:pt x="50" y="411"/>
                  </a:cubicBezTo>
                  <a:cubicBezTo>
                    <a:pt x="75" y="371"/>
                    <a:pt x="110" y="337"/>
                    <a:pt x="152" y="311"/>
                  </a:cubicBezTo>
                  <a:close/>
                </a:path>
              </a:pathLst>
            </a:custGeom>
            <a:solidFill>
              <a:srgbClr val="0944A1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43"/>
            <p:cNvSpPr txBox="1"/>
            <p:nvPr/>
          </p:nvSpPr>
          <p:spPr>
            <a:xfrm rot="3725110" flipH="1">
              <a:off x="2866277" y="2863871"/>
              <a:ext cx="1577671" cy="5631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V</a:t>
              </a:r>
              <a:endPara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53" name="Google Shape;453;p43"/>
          <p:cNvSpPr txBox="1"/>
          <p:nvPr/>
        </p:nvSpPr>
        <p:spPr>
          <a:xfrm>
            <a:off x="4000625" y="2735550"/>
            <a:ext cx="5165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454" name="Google Shape;454;p43"/>
          <p:cNvSpPr/>
          <p:nvPr/>
        </p:nvSpPr>
        <p:spPr>
          <a:xfrm rot="-2700000">
            <a:off x="3620927" y="1699918"/>
            <a:ext cx="1977495" cy="1738210"/>
          </a:xfrm>
          <a:prstGeom prst="ellipse">
            <a:avLst/>
          </a:prstGeom>
          <a:solidFill>
            <a:srgbClr val="A1C3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EVALUATION</a:t>
            </a:r>
            <a:endParaRPr/>
          </a:p>
        </p:txBody>
      </p:sp>
      <p:grpSp>
        <p:nvGrpSpPr>
          <p:cNvPr id="455" name="Google Shape;455;p43"/>
          <p:cNvGrpSpPr/>
          <p:nvPr/>
        </p:nvGrpSpPr>
        <p:grpSpPr>
          <a:xfrm>
            <a:off x="1917433" y="1453653"/>
            <a:ext cx="2742176" cy="2667697"/>
            <a:chOff x="1917433" y="1453653"/>
            <a:chExt cx="2742176" cy="2667697"/>
          </a:xfrm>
        </p:grpSpPr>
        <p:sp>
          <p:nvSpPr>
            <p:cNvPr id="456" name="Google Shape;456;p43"/>
            <p:cNvSpPr/>
            <p:nvPr/>
          </p:nvSpPr>
          <p:spPr>
            <a:xfrm rot="-2700000">
              <a:off x="2440767" y="1711670"/>
              <a:ext cx="1621029" cy="2151664"/>
            </a:xfrm>
            <a:custGeom>
              <a:avLst/>
              <a:gdLst/>
              <a:ahLst/>
              <a:cxnLst/>
              <a:rect l="l" t="t" r="r" b="b"/>
              <a:pathLst>
                <a:path w="250" h="332" extrusionOk="0">
                  <a:moveTo>
                    <a:pt x="32" y="286"/>
                  </a:moveTo>
                  <a:cubicBezTo>
                    <a:pt x="32" y="157"/>
                    <a:pt x="127" y="49"/>
                    <a:pt x="250" y="29"/>
                  </a:cubicBezTo>
                  <a:cubicBezTo>
                    <a:pt x="245" y="19"/>
                    <a:pt x="239" y="9"/>
                    <a:pt x="232" y="0"/>
                  </a:cubicBezTo>
                  <a:cubicBezTo>
                    <a:pt x="100" y="28"/>
                    <a:pt x="0" y="145"/>
                    <a:pt x="0" y="286"/>
                  </a:cubicBezTo>
                  <a:cubicBezTo>
                    <a:pt x="0" y="302"/>
                    <a:pt x="1" y="317"/>
                    <a:pt x="3" y="332"/>
                  </a:cubicBezTo>
                  <a:cubicBezTo>
                    <a:pt x="13" y="325"/>
                    <a:pt x="23" y="319"/>
                    <a:pt x="33" y="314"/>
                  </a:cubicBezTo>
                  <a:cubicBezTo>
                    <a:pt x="33" y="305"/>
                    <a:pt x="32" y="296"/>
                    <a:pt x="32" y="286"/>
                  </a:cubicBezTo>
                  <a:close/>
                </a:path>
              </a:pathLst>
            </a:custGeom>
            <a:solidFill>
              <a:srgbClr val="A1C3FA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3"/>
            <p:cNvSpPr/>
            <p:nvPr/>
          </p:nvSpPr>
          <p:spPr>
            <a:xfrm rot="-2700000">
              <a:off x="2689034" y="1771298"/>
              <a:ext cx="1575643" cy="1769691"/>
            </a:xfrm>
            <a:custGeom>
              <a:avLst/>
              <a:gdLst/>
              <a:ahLst/>
              <a:cxnLst/>
              <a:rect l="l" t="t" r="r" b="b"/>
              <a:pathLst>
                <a:path w="254" h="285" extrusionOk="0">
                  <a:moveTo>
                    <a:pt x="200" y="153"/>
                  </a:moveTo>
                  <a:cubicBezTo>
                    <a:pt x="217" y="143"/>
                    <a:pt x="236" y="137"/>
                    <a:pt x="254" y="136"/>
                  </a:cubicBezTo>
                  <a:cubicBezTo>
                    <a:pt x="253" y="87"/>
                    <a:pt x="240" y="41"/>
                    <a:pt x="218" y="0"/>
                  </a:cubicBezTo>
                  <a:cubicBezTo>
                    <a:pt x="95" y="20"/>
                    <a:pt x="0" y="128"/>
                    <a:pt x="0" y="257"/>
                  </a:cubicBezTo>
                  <a:cubicBezTo>
                    <a:pt x="0" y="267"/>
                    <a:pt x="1" y="276"/>
                    <a:pt x="1" y="285"/>
                  </a:cubicBezTo>
                  <a:cubicBezTo>
                    <a:pt x="43" y="263"/>
                    <a:pt x="90" y="251"/>
                    <a:pt x="140" y="250"/>
                  </a:cubicBezTo>
                  <a:cubicBezTo>
                    <a:pt x="142" y="211"/>
                    <a:pt x="164" y="174"/>
                    <a:pt x="200" y="153"/>
                  </a:cubicBezTo>
                  <a:close/>
                </a:path>
              </a:pathLst>
            </a:custGeom>
            <a:solidFill>
              <a:srgbClr val="0C58D3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3"/>
            <p:cNvSpPr txBox="1"/>
            <p:nvPr/>
          </p:nvSpPr>
          <p:spPr>
            <a:xfrm rot="-5400000">
              <a:off x="2686908" y="2290153"/>
              <a:ext cx="1496100" cy="56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Good Mix of Data on Surveys </a:t>
              </a: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59" name="Google Shape;459;p43"/>
          <p:cNvGrpSpPr/>
          <p:nvPr/>
        </p:nvGrpSpPr>
        <p:grpSpPr>
          <a:xfrm>
            <a:off x="3451411" y="2479847"/>
            <a:ext cx="2669123" cy="2745704"/>
            <a:chOff x="3451411" y="2479847"/>
            <a:chExt cx="2669123" cy="2745704"/>
          </a:xfrm>
        </p:grpSpPr>
        <p:sp>
          <p:nvSpPr>
            <p:cNvPr id="460" name="Google Shape;460;p43"/>
            <p:cNvSpPr/>
            <p:nvPr/>
          </p:nvSpPr>
          <p:spPr>
            <a:xfrm rot="-2700000">
              <a:off x="3709147" y="3080460"/>
              <a:ext cx="2153650" cy="1621060"/>
            </a:xfrm>
            <a:custGeom>
              <a:avLst/>
              <a:gdLst/>
              <a:ahLst/>
              <a:cxnLst/>
              <a:rect l="l" t="t" r="r" b="b"/>
              <a:pathLst>
                <a:path w="333" h="250" extrusionOk="0">
                  <a:moveTo>
                    <a:pt x="287" y="218"/>
                  </a:moveTo>
                  <a:cubicBezTo>
                    <a:pt x="157" y="218"/>
                    <a:pt x="50" y="124"/>
                    <a:pt x="30" y="0"/>
                  </a:cubicBezTo>
                  <a:cubicBezTo>
                    <a:pt x="19" y="5"/>
                    <a:pt x="10" y="11"/>
                    <a:pt x="0" y="18"/>
                  </a:cubicBezTo>
                  <a:cubicBezTo>
                    <a:pt x="28" y="151"/>
                    <a:pt x="146" y="250"/>
                    <a:pt x="287" y="250"/>
                  </a:cubicBezTo>
                  <a:cubicBezTo>
                    <a:pt x="302" y="250"/>
                    <a:pt x="318" y="249"/>
                    <a:pt x="333" y="247"/>
                  </a:cubicBezTo>
                  <a:cubicBezTo>
                    <a:pt x="326" y="237"/>
                    <a:pt x="320" y="227"/>
                    <a:pt x="315" y="217"/>
                  </a:cubicBezTo>
                  <a:cubicBezTo>
                    <a:pt x="306" y="218"/>
                    <a:pt x="296" y="218"/>
                    <a:pt x="287" y="218"/>
                  </a:cubicBezTo>
                  <a:close/>
                </a:path>
              </a:pathLst>
            </a:custGeom>
            <a:solidFill>
              <a:srgbClr val="A1C3FA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3"/>
            <p:cNvSpPr/>
            <p:nvPr/>
          </p:nvSpPr>
          <p:spPr>
            <a:xfrm rot="-2700000">
              <a:off x="3773733" y="2873178"/>
              <a:ext cx="1764275" cy="1573502"/>
            </a:xfrm>
            <a:custGeom>
              <a:avLst/>
              <a:gdLst/>
              <a:ahLst/>
              <a:cxnLst/>
              <a:rect l="l" t="t" r="r" b="b"/>
              <a:pathLst>
                <a:path w="285" h="254" extrusionOk="0">
                  <a:moveTo>
                    <a:pt x="152" y="54"/>
                  </a:moveTo>
                  <a:cubicBezTo>
                    <a:pt x="142" y="37"/>
                    <a:pt x="137" y="19"/>
                    <a:pt x="136" y="0"/>
                  </a:cubicBezTo>
                  <a:cubicBezTo>
                    <a:pt x="86" y="1"/>
                    <a:pt x="40" y="14"/>
                    <a:pt x="0" y="36"/>
                  </a:cubicBezTo>
                  <a:cubicBezTo>
                    <a:pt x="20" y="160"/>
                    <a:pt x="127" y="254"/>
                    <a:pt x="257" y="254"/>
                  </a:cubicBezTo>
                  <a:cubicBezTo>
                    <a:pt x="266" y="254"/>
                    <a:pt x="276" y="254"/>
                    <a:pt x="285" y="253"/>
                  </a:cubicBezTo>
                  <a:cubicBezTo>
                    <a:pt x="263" y="211"/>
                    <a:pt x="251" y="164"/>
                    <a:pt x="250" y="115"/>
                  </a:cubicBezTo>
                  <a:cubicBezTo>
                    <a:pt x="210" y="112"/>
                    <a:pt x="173" y="91"/>
                    <a:pt x="152" y="54"/>
                  </a:cubicBezTo>
                  <a:close/>
                </a:path>
              </a:pathLst>
            </a:custGeom>
            <a:solidFill>
              <a:srgbClr val="0D5DDF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3"/>
            <p:cNvSpPr txBox="1"/>
            <p:nvPr/>
          </p:nvSpPr>
          <p:spPr>
            <a:xfrm>
              <a:off x="3823936" y="3427182"/>
              <a:ext cx="1496100" cy="56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More Cell Proportions </a:t>
              </a:r>
              <a:endParaRPr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63" name="Google Shape;463;p43"/>
          <p:cNvGrpSpPr/>
          <p:nvPr/>
        </p:nvGrpSpPr>
        <p:grpSpPr>
          <a:xfrm>
            <a:off x="4481729" y="1022053"/>
            <a:ext cx="2744808" cy="2664963"/>
            <a:chOff x="4481729" y="1022053"/>
            <a:chExt cx="2744808" cy="2664963"/>
          </a:xfrm>
        </p:grpSpPr>
        <p:sp>
          <p:nvSpPr>
            <p:cNvPr id="464" name="Google Shape;464;p43"/>
            <p:cNvSpPr/>
            <p:nvPr/>
          </p:nvSpPr>
          <p:spPr>
            <a:xfrm rot="-2700000">
              <a:off x="5085474" y="1278703"/>
              <a:ext cx="1617163" cy="2151664"/>
            </a:xfrm>
            <a:custGeom>
              <a:avLst/>
              <a:gdLst/>
              <a:ahLst/>
              <a:cxnLst/>
              <a:rect l="l" t="t" r="r" b="b"/>
              <a:pathLst>
                <a:path w="250" h="332" extrusionOk="0">
                  <a:moveTo>
                    <a:pt x="218" y="45"/>
                  </a:moveTo>
                  <a:cubicBezTo>
                    <a:pt x="218" y="175"/>
                    <a:pt x="123" y="282"/>
                    <a:pt x="0" y="303"/>
                  </a:cubicBezTo>
                  <a:cubicBezTo>
                    <a:pt x="5" y="313"/>
                    <a:pt x="11" y="323"/>
                    <a:pt x="18" y="332"/>
                  </a:cubicBezTo>
                  <a:cubicBezTo>
                    <a:pt x="150" y="304"/>
                    <a:pt x="250" y="186"/>
                    <a:pt x="250" y="45"/>
                  </a:cubicBezTo>
                  <a:cubicBezTo>
                    <a:pt x="250" y="30"/>
                    <a:pt x="248" y="15"/>
                    <a:pt x="246" y="0"/>
                  </a:cubicBezTo>
                  <a:cubicBezTo>
                    <a:pt x="237" y="6"/>
                    <a:pt x="226" y="12"/>
                    <a:pt x="216" y="18"/>
                  </a:cubicBezTo>
                  <a:cubicBezTo>
                    <a:pt x="217" y="27"/>
                    <a:pt x="218" y="36"/>
                    <a:pt x="218" y="45"/>
                  </a:cubicBezTo>
                  <a:close/>
                </a:path>
              </a:pathLst>
            </a:custGeom>
            <a:solidFill>
              <a:srgbClr val="A1C3FA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3"/>
            <p:cNvSpPr/>
            <p:nvPr/>
          </p:nvSpPr>
          <p:spPr>
            <a:xfrm rot="-2700000">
              <a:off x="4874704" y="1604373"/>
              <a:ext cx="1579339" cy="1765685"/>
            </a:xfrm>
            <a:custGeom>
              <a:avLst/>
              <a:gdLst/>
              <a:ahLst/>
              <a:cxnLst/>
              <a:rect l="l" t="t" r="r" b="b"/>
              <a:pathLst>
                <a:path w="254" h="285" extrusionOk="0">
                  <a:moveTo>
                    <a:pt x="53" y="133"/>
                  </a:moveTo>
                  <a:cubicBezTo>
                    <a:pt x="37" y="142"/>
                    <a:pt x="18" y="148"/>
                    <a:pt x="0" y="149"/>
                  </a:cubicBezTo>
                  <a:cubicBezTo>
                    <a:pt x="1" y="198"/>
                    <a:pt x="14" y="244"/>
                    <a:pt x="36" y="285"/>
                  </a:cubicBezTo>
                  <a:cubicBezTo>
                    <a:pt x="159" y="264"/>
                    <a:pt x="254" y="157"/>
                    <a:pt x="254" y="27"/>
                  </a:cubicBezTo>
                  <a:cubicBezTo>
                    <a:pt x="254" y="18"/>
                    <a:pt x="253" y="9"/>
                    <a:pt x="252" y="0"/>
                  </a:cubicBezTo>
                  <a:cubicBezTo>
                    <a:pt x="211" y="21"/>
                    <a:pt x="164" y="34"/>
                    <a:pt x="114" y="34"/>
                  </a:cubicBezTo>
                  <a:cubicBezTo>
                    <a:pt x="112" y="74"/>
                    <a:pt x="90" y="111"/>
                    <a:pt x="53" y="133"/>
                  </a:cubicBezTo>
                  <a:close/>
                </a:path>
              </a:pathLst>
            </a:custGeom>
            <a:solidFill>
              <a:srgbClr val="0E65F0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3"/>
            <p:cNvSpPr txBox="1"/>
            <p:nvPr/>
          </p:nvSpPr>
          <p:spPr>
            <a:xfrm rot="5400000">
              <a:off x="4960966" y="2290154"/>
              <a:ext cx="1496100" cy="56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SPSS and Testing Correct </a:t>
              </a:r>
              <a:endParaRPr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67" name="Google Shape;467;p43"/>
          <p:cNvGrpSpPr/>
          <p:nvPr/>
        </p:nvGrpSpPr>
        <p:grpSpPr>
          <a:xfrm>
            <a:off x="3026172" y="-76686"/>
            <a:ext cx="2655026" cy="2740082"/>
            <a:chOff x="3026172" y="-76686"/>
            <a:chExt cx="2655026" cy="2740082"/>
          </a:xfrm>
        </p:grpSpPr>
        <p:sp>
          <p:nvSpPr>
            <p:cNvPr id="468" name="Google Shape;468;p43"/>
            <p:cNvSpPr/>
            <p:nvPr/>
          </p:nvSpPr>
          <p:spPr>
            <a:xfrm rot="-2700000">
              <a:off x="3282650" y="444474"/>
              <a:ext cx="2142068" cy="1612705"/>
            </a:xfrm>
            <a:custGeom>
              <a:avLst/>
              <a:gdLst/>
              <a:ahLst/>
              <a:cxnLst/>
              <a:rect l="l" t="t" r="r" b="b"/>
              <a:pathLst>
                <a:path w="331" h="249" extrusionOk="0">
                  <a:moveTo>
                    <a:pt x="45" y="32"/>
                  </a:moveTo>
                  <a:cubicBezTo>
                    <a:pt x="174" y="32"/>
                    <a:pt x="281" y="126"/>
                    <a:pt x="302" y="249"/>
                  </a:cubicBezTo>
                  <a:cubicBezTo>
                    <a:pt x="312" y="244"/>
                    <a:pt x="322" y="238"/>
                    <a:pt x="331" y="231"/>
                  </a:cubicBezTo>
                  <a:cubicBezTo>
                    <a:pt x="303" y="99"/>
                    <a:pt x="186" y="0"/>
                    <a:pt x="45" y="0"/>
                  </a:cubicBezTo>
                  <a:cubicBezTo>
                    <a:pt x="29" y="0"/>
                    <a:pt x="14" y="1"/>
                    <a:pt x="0" y="3"/>
                  </a:cubicBezTo>
                  <a:cubicBezTo>
                    <a:pt x="6" y="13"/>
                    <a:pt x="12" y="23"/>
                    <a:pt x="17" y="33"/>
                  </a:cubicBezTo>
                  <a:cubicBezTo>
                    <a:pt x="26" y="32"/>
                    <a:pt x="36" y="32"/>
                    <a:pt x="45" y="32"/>
                  </a:cubicBezTo>
                  <a:close/>
                </a:path>
              </a:pathLst>
            </a:custGeom>
            <a:solidFill>
              <a:srgbClr val="A1C3FA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3"/>
            <p:cNvSpPr/>
            <p:nvPr/>
          </p:nvSpPr>
          <p:spPr>
            <a:xfrm rot="-2700000">
              <a:off x="3599956" y="695260"/>
              <a:ext cx="1767975" cy="1573496"/>
            </a:xfrm>
            <a:custGeom>
              <a:avLst/>
              <a:gdLst/>
              <a:ahLst/>
              <a:cxnLst/>
              <a:rect l="l" t="t" r="r" b="b"/>
              <a:pathLst>
                <a:path w="285" h="253" extrusionOk="0">
                  <a:moveTo>
                    <a:pt x="28" y="0"/>
                  </a:moveTo>
                  <a:cubicBezTo>
                    <a:pt x="19" y="0"/>
                    <a:pt x="9" y="0"/>
                    <a:pt x="0" y="1"/>
                  </a:cubicBezTo>
                  <a:cubicBezTo>
                    <a:pt x="22" y="43"/>
                    <a:pt x="34" y="90"/>
                    <a:pt x="35" y="140"/>
                  </a:cubicBezTo>
                  <a:cubicBezTo>
                    <a:pt x="74" y="142"/>
                    <a:pt x="112" y="163"/>
                    <a:pt x="133" y="200"/>
                  </a:cubicBezTo>
                  <a:cubicBezTo>
                    <a:pt x="143" y="217"/>
                    <a:pt x="148" y="235"/>
                    <a:pt x="149" y="253"/>
                  </a:cubicBezTo>
                  <a:cubicBezTo>
                    <a:pt x="198" y="252"/>
                    <a:pt x="244" y="239"/>
                    <a:pt x="285" y="217"/>
                  </a:cubicBezTo>
                  <a:cubicBezTo>
                    <a:pt x="264" y="94"/>
                    <a:pt x="157" y="0"/>
                    <a:pt x="28" y="0"/>
                  </a:cubicBezTo>
                  <a:close/>
                </a:path>
              </a:pathLst>
            </a:custGeom>
            <a:solidFill>
              <a:srgbClr val="0944A1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3"/>
            <p:cNvSpPr txBox="1"/>
            <p:nvPr/>
          </p:nvSpPr>
          <p:spPr>
            <a:xfrm>
              <a:off x="3823913" y="1153125"/>
              <a:ext cx="1496100" cy="56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More Thematic Analysis</a:t>
              </a:r>
              <a:endPara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44"/>
          <p:cNvSpPr txBox="1"/>
          <p:nvPr/>
        </p:nvSpPr>
        <p:spPr>
          <a:xfrm>
            <a:off x="392502" y="569342"/>
            <a:ext cx="8048445" cy="182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Conclusion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 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</p:txBody>
      </p:sp>
      <p:grpSp>
        <p:nvGrpSpPr>
          <p:cNvPr id="476" name="Google Shape;476;p44"/>
          <p:cNvGrpSpPr/>
          <p:nvPr/>
        </p:nvGrpSpPr>
        <p:grpSpPr>
          <a:xfrm>
            <a:off x="2907452" y="1233490"/>
            <a:ext cx="2741087" cy="3593372"/>
            <a:chOff x="2737916" y="0"/>
            <a:chExt cx="3654782" cy="4791163"/>
          </a:xfrm>
        </p:grpSpPr>
        <p:sp>
          <p:nvSpPr>
            <p:cNvPr id="477" name="Google Shape;477;p44"/>
            <p:cNvSpPr/>
            <p:nvPr/>
          </p:nvSpPr>
          <p:spPr>
            <a:xfrm>
              <a:off x="2737916" y="0"/>
              <a:ext cx="3629607" cy="1469218"/>
            </a:xfrm>
            <a:prstGeom prst="chevron">
              <a:avLst>
                <a:gd name="adj" fmla="val 50000"/>
              </a:avLst>
            </a:prstGeom>
            <a:solidFill>
              <a:srgbClr val="1F7ED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4"/>
            <p:cNvSpPr txBox="1"/>
            <p:nvPr/>
          </p:nvSpPr>
          <p:spPr>
            <a:xfrm>
              <a:off x="3472525" y="0"/>
              <a:ext cx="2160389" cy="14692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11425" rIns="0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lang="en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KNOW AUDIENCE  </a:t>
              </a:r>
              <a:endParaRPr sz="1100"/>
            </a:p>
          </p:txBody>
        </p:sp>
        <p:sp>
          <p:nvSpPr>
            <p:cNvPr id="479" name="Google Shape;479;p44"/>
            <p:cNvSpPr/>
            <p:nvPr/>
          </p:nvSpPr>
          <p:spPr>
            <a:xfrm>
              <a:off x="2760524" y="1539552"/>
              <a:ext cx="3632174" cy="1524081"/>
            </a:xfrm>
            <a:prstGeom prst="chevron">
              <a:avLst>
                <a:gd name="adj" fmla="val 50000"/>
              </a:avLst>
            </a:prstGeom>
            <a:solidFill>
              <a:srgbClr val="1F7ED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4"/>
            <p:cNvSpPr txBox="1"/>
            <p:nvPr/>
          </p:nvSpPr>
          <p:spPr>
            <a:xfrm>
              <a:off x="3522565" y="1539552"/>
              <a:ext cx="2108093" cy="15240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11425" rIns="0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lang="en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CONNECT WITH  AUDIENCE </a:t>
              </a:r>
              <a:endParaRPr sz="1100"/>
            </a:p>
          </p:txBody>
        </p:sp>
        <p:sp>
          <p:nvSpPr>
            <p:cNvPr id="481" name="Google Shape;481;p44"/>
            <p:cNvSpPr/>
            <p:nvPr/>
          </p:nvSpPr>
          <p:spPr>
            <a:xfrm>
              <a:off x="2851413" y="3208546"/>
              <a:ext cx="3516000" cy="1582500"/>
            </a:xfrm>
            <a:prstGeom prst="chevron">
              <a:avLst>
                <a:gd name="adj" fmla="val 50000"/>
              </a:avLst>
            </a:prstGeom>
            <a:solidFill>
              <a:srgbClr val="1F7ED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4"/>
            <p:cNvSpPr txBox="1"/>
            <p:nvPr/>
          </p:nvSpPr>
          <p:spPr>
            <a:xfrm>
              <a:off x="3642730" y="3208533"/>
              <a:ext cx="2057409" cy="15826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11425" rIns="0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lang="en" sz="1800">
                  <a:solidFill>
                    <a:schemeClr val="lt1"/>
                  </a:solidFill>
                </a:rPr>
                <a:t>VIEW A</a:t>
              </a:r>
              <a:r>
                <a:rPr lang="en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 IN A </a:t>
              </a:r>
              <a:r>
                <a:rPr lang="en" sz="1800">
                  <a:solidFill>
                    <a:schemeClr val="lt1"/>
                  </a:solidFill>
                </a:rPr>
                <a:t>BETTER LIGHT</a:t>
              </a:r>
              <a:r>
                <a:rPr lang="en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100"/>
            </a:p>
          </p:txBody>
        </p:sp>
      </p:grpSp>
      <p:sp>
        <p:nvSpPr>
          <p:cNvPr id="483" name="Google Shape;483;p44"/>
          <p:cNvSpPr txBox="1"/>
          <p:nvPr/>
        </p:nvSpPr>
        <p:spPr>
          <a:xfrm>
            <a:off x="3034482" y="407226"/>
            <a:ext cx="2186700" cy="10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l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1"/>
                </a:solidFill>
              </a:rPr>
              <a:t>“</a:t>
            </a:r>
            <a:r>
              <a:rPr lang="en"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TAKE AWAYS</a:t>
            </a:r>
            <a:r>
              <a:rPr lang="en" sz="2100">
                <a:solidFill>
                  <a:schemeClr val="lt1"/>
                </a:solidFill>
              </a:rPr>
              <a:t>”</a:t>
            </a:r>
            <a:endParaRPr sz="2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"/>
          <p:cNvSpPr txBox="1"/>
          <p:nvPr/>
        </p:nvSpPr>
        <p:spPr>
          <a:xfrm>
            <a:off x="407774" y="391407"/>
            <a:ext cx="4572000" cy="530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Introduction</a:t>
            </a:r>
            <a:endParaRPr sz="1100"/>
          </a:p>
        </p:txBody>
      </p:sp>
      <p:grpSp>
        <p:nvGrpSpPr>
          <p:cNvPr id="145" name="Google Shape;145;p27"/>
          <p:cNvGrpSpPr/>
          <p:nvPr/>
        </p:nvGrpSpPr>
        <p:grpSpPr>
          <a:xfrm>
            <a:off x="930767" y="1762778"/>
            <a:ext cx="6407664" cy="2885971"/>
            <a:chOff x="697325" y="934929"/>
            <a:chExt cx="8543552" cy="3847962"/>
          </a:xfrm>
        </p:grpSpPr>
        <p:sp>
          <p:nvSpPr>
            <p:cNvPr id="146" name="Google Shape;146;p27"/>
            <p:cNvSpPr/>
            <p:nvPr/>
          </p:nvSpPr>
          <p:spPr>
            <a:xfrm>
              <a:off x="4628963" y="1252805"/>
              <a:ext cx="1604929" cy="1605126"/>
            </a:xfrm>
            <a:prstGeom prst="ellipse">
              <a:avLst/>
            </a:prstGeom>
            <a:solidFill>
              <a:srgbClr val="1F7ED2">
                <a:alpha val="49803"/>
              </a:srgb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7"/>
            <p:cNvSpPr/>
            <p:nvPr/>
          </p:nvSpPr>
          <p:spPr>
            <a:xfrm>
              <a:off x="1443494" y="1034032"/>
              <a:ext cx="3216398" cy="9841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7"/>
            <p:cNvSpPr txBox="1"/>
            <p:nvPr/>
          </p:nvSpPr>
          <p:spPr>
            <a:xfrm>
              <a:off x="1443494" y="1034032"/>
              <a:ext cx="3216398" cy="9841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"/>
                <a:buNone/>
              </a:pPr>
              <a:r>
                <a:rPr lang="en" sz="17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Art Redefined </a:t>
              </a:r>
              <a:endParaRPr sz="1100"/>
            </a:p>
          </p:txBody>
        </p:sp>
        <p:sp>
          <p:nvSpPr>
            <p:cNvPr id="149" name="Google Shape;149;p27"/>
            <p:cNvSpPr/>
            <p:nvPr/>
          </p:nvSpPr>
          <p:spPr>
            <a:xfrm>
              <a:off x="5099742" y="1479157"/>
              <a:ext cx="1604929" cy="1605126"/>
            </a:xfrm>
            <a:prstGeom prst="ellipse">
              <a:avLst/>
            </a:prstGeom>
            <a:solidFill>
              <a:srgbClr val="1F7ED2">
                <a:alpha val="49803"/>
              </a:srgb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7"/>
            <p:cNvSpPr/>
            <p:nvPr/>
          </p:nvSpPr>
          <p:spPr>
            <a:xfrm>
              <a:off x="6416159" y="934929"/>
              <a:ext cx="2711584" cy="1082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7"/>
            <p:cNvSpPr txBox="1"/>
            <p:nvPr/>
          </p:nvSpPr>
          <p:spPr>
            <a:xfrm>
              <a:off x="6416159" y="934929"/>
              <a:ext cx="2711584" cy="1082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"/>
                <a:buNone/>
              </a:pPr>
              <a:r>
                <a:rPr lang="en" sz="17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Creativity Redefined </a:t>
              </a:r>
              <a:endParaRPr sz="1100"/>
            </a:p>
          </p:txBody>
        </p:sp>
        <p:sp>
          <p:nvSpPr>
            <p:cNvPr id="152" name="Google Shape;152;p27"/>
            <p:cNvSpPr/>
            <p:nvPr/>
          </p:nvSpPr>
          <p:spPr>
            <a:xfrm>
              <a:off x="5215431" y="1988448"/>
              <a:ext cx="1604929" cy="1605126"/>
            </a:xfrm>
            <a:prstGeom prst="ellipse">
              <a:avLst/>
            </a:prstGeom>
            <a:solidFill>
              <a:srgbClr val="1F7ED2">
                <a:alpha val="49803"/>
              </a:srgb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7"/>
            <p:cNvSpPr/>
            <p:nvPr/>
          </p:nvSpPr>
          <p:spPr>
            <a:xfrm>
              <a:off x="6654244" y="2312721"/>
              <a:ext cx="2536337" cy="11563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7"/>
            <p:cNvSpPr txBox="1"/>
            <p:nvPr/>
          </p:nvSpPr>
          <p:spPr>
            <a:xfrm>
              <a:off x="6704677" y="2110654"/>
              <a:ext cx="2536200" cy="115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"/>
                <a:buNone/>
              </a:pPr>
              <a:r>
                <a:rPr lang="en" sz="17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 Faster</a:t>
              </a:r>
              <a:endParaRPr sz="1700" b="1">
                <a:solidFill>
                  <a:schemeClr val="lt1"/>
                </a:solidFill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"/>
                <a:buNone/>
              </a:pPr>
              <a:r>
                <a:rPr lang="en" sz="17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Cheaper  </a:t>
              </a:r>
              <a:endParaRPr sz="1100"/>
            </a:p>
          </p:txBody>
        </p:sp>
        <p:sp>
          <p:nvSpPr>
            <p:cNvPr id="155" name="Google Shape;155;p27"/>
            <p:cNvSpPr/>
            <p:nvPr/>
          </p:nvSpPr>
          <p:spPr>
            <a:xfrm>
              <a:off x="4889764" y="2396864"/>
              <a:ext cx="1604929" cy="1605126"/>
            </a:xfrm>
            <a:prstGeom prst="ellipse">
              <a:avLst/>
            </a:prstGeom>
            <a:solidFill>
              <a:srgbClr val="1F7ED2">
                <a:alpha val="49803"/>
              </a:srgb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7"/>
            <p:cNvSpPr/>
            <p:nvPr/>
          </p:nvSpPr>
          <p:spPr>
            <a:xfrm>
              <a:off x="697325" y="2127385"/>
              <a:ext cx="3240415" cy="10579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7"/>
            <p:cNvSpPr txBox="1"/>
            <p:nvPr/>
          </p:nvSpPr>
          <p:spPr>
            <a:xfrm>
              <a:off x="917792" y="2110652"/>
              <a:ext cx="3240300" cy="105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"/>
                <a:buNone/>
              </a:pPr>
              <a:r>
                <a:rPr lang="en" sz="17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“Democratizes” </a:t>
              </a:r>
              <a:endParaRPr sz="17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"/>
                <a:buNone/>
              </a:pPr>
              <a:r>
                <a:rPr lang="en" sz="17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Art </a:t>
              </a:r>
              <a:endParaRPr sz="1100"/>
            </a:p>
          </p:txBody>
        </p:sp>
        <p:sp>
          <p:nvSpPr>
            <p:cNvPr id="158" name="Google Shape;158;p27"/>
            <p:cNvSpPr/>
            <p:nvPr/>
          </p:nvSpPr>
          <p:spPr>
            <a:xfrm>
              <a:off x="4368162" y="2396864"/>
              <a:ext cx="1604929" cy="1605126"/>
            </a:xfrm>
            <a:prstGeom prst="ellipse">
              <a:avLst/>
            </a:prstGeom>
            <a:solidFill>
              <a:srgbClr val="1F7ED2">
                <a:alpha val="49803"/>
              </a:srgb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7"/>
            <p:cNvSpPr/>
            <p:nvPr/>
          </p:nvSpPr>
          <p:spPr>
            <a:xfrm>
              <a:off x="2476001" y="3633711"/>
              <a:ext cx="1838982" cy="10579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7"/>
            <p:cNvSpPr txBox="1"/>
            <p:nvPr/>
          </p:nvSpPr>
          <p:spPr>
            <a:xfrm>
              <a:off x="2476001" y="3633711"/>
              <a:ext cx="1838982" cy="10579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"/>
                <a:buNone/>
              </a:pPr>
              <a:r>
                <a:rPr lang="en" sz="17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Job Loss to  Human Artists </a:t>
              </a:r>
              <a:endParaRPr sz="1100"/>
            </a:p>
          </p:txBody>
        </p:sp>
        <p:sp>
          <p:nvSpPr>
            <p:cNvPr id="161" name="Google Shape;161;p27"/>
            <p:cNvSpPr/>
            <p:nvPr/>
          </p:nvSpPr>
          <p:spPr>
            <a:xfrm>
              <a:off x="4042495" y="1988448"/>
              <a:ext cx="1604929" cy="1605126"/>
            </a:xfrm>
            <a:prstGeom prst="ellipse">
              <a:avLst/>
            </a:prstGeom>
            <a:solidFill>
              <a:srgbClr val="1F7ED2">
                <a:alpha val="49803"/>
              </a:srgb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7"/>
            <p:cNvSpPr/>
            <p:nvPr/>
          </p:nvSpPr>
          <p:spPr>
            <a:xfrm>
              <a:off x="6202410" y="3626531"/>
              <a:ext cx="2742363" cy="11563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7"/>
            <p:cNvSpPr txBox="1"/>
            <p:nvPr/>
          </p:nvSpPr>
          <p:spPr>
            <a:xfrm>
              <a:off x="6202410" y="3626531"/>
              <a:ext cx="2742363" cy="11563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"/>
                <a:buNone/>
              </a:pPr>
              <a:r>
                <a:rPr lang="en" sz="17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Copyright </a:t>
              </a:r>
              <a:endParaRPr sz="1100"/>
            </a:p>
            <a:p>
              <a:pPr marL="0" marR="0" lvl="0" indent="0" algn="ctr" rtl="0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"/>
                <a:buNone/>
              </a:pPr>
              <a:r>
                <a:rPr lang="en" sz="17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Concerns</a:t>
              </a:r>
              <a:endParaRPr sz="1100"/>
            </a:p>
          </p:txBody>
        </p:sp>
        <p:sp>
          <p:nvSpPr>
            <p:cNvPr id="164" name="Google Shape;164;p27"/>
            <p:cNvSpPr/>
            <p:nvPr/>
          </p:nvSpPr>
          <p:spPr>
            <a:xfrm>
              <a:off x="4158183" y="1479157"/>
              <a:ext cx="1604929" cy="1605126"/>
            </a:xfrm>
            <a:prstGeom prst="ellipse">
              <a:avLst/>
            </a:prstGeom>
            <a:solidFill>
              <a:srgbClr val="1F7ED2">
                <a:alpha val="49803"/>
              </a:srgb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7"/>
            <p:cNvSpPr/>
            <p:nvPr/>
          </p:nvSpPr>
          <p:spPr>
            <a:xfrm>
              <a:off x="2221568" y="934929"/>
              <a:ext cx="1738674" cy="1082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7"/>
            <p:cNvSpPr txBox="1"/>
            <p:nvPr/>
          </p:nvSpPr>
          <p:spPr>
            <a:xfrm>
              <a:off x="2221568" y="934929"/>
              <a:ext cx="1738674" cy="1082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900"/>
                <a:buFont typeface="Play"/>
                <a:buNone/>
              </a:pPr>
              <a:endParaRPr sz="4900" b="1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endParaRPr>
            </a:p>
          </p:txBody>
        </p:sp>
      </p:grpSp>
      <p:sp>
        <p:nvSpPr>
          <p:cNvPr id="167" name="Google Shape;167;p27"/>
          <p:cNvSpPr txBox="1"/>
          <p:nvPr/>
        </p:nvSpPr>
        <p:spPr>
          <a:xfrm>
            <a:off x="2507376" y="1300500"/>
            <a:ext cx="43557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rgbClr val="CFE5F8"/>
                </a:solidFill>
                <a:latin typeface="Arial"/>
                <a:ea typeface="Arial"/>
                <a:cs typeface="Arial"/>
                <a:sym typeface="Arial"/>
              </a:rPr>
              <a:t>AI’s IMPACT ON ART CULTURE </a:t>
            </a:r>
            <a:endParaRPr sz="11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" name="Google Shape;488;p45" descr="Human Intelligence (HU) vs Artificial Intelligence (AI)"/>
          <p:cNvPicPr preferRelativeResize="0"/>
          <p:nvPr/>
        </p:nvPicPr>
        <p:blipFill rotWithShape="1">
          <a:blip r:embed="rId3">
            <a:alphaModFix/>
          </a:blip>
          <a:srcRect b="1747"/>
          <a:stretch/>
        </p:blipFill>
        <p:spPr>
          <a:xfrm>
            <a:off x="-129600" y="-10800"/>
            <a:ext cx="9273600" cy="5216400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p45"/>
          <p:cNvSpPr txBox="1"/>
          <p:nvPr/>
        </p:nvSpPr>
        <p:spPr>
          <a:xfrm>
            <a:off x="3305161" y="4404836"/>
            <a:ext cx="80484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THANK YOU! </a:t>
            </a:r>
            <a:r>
              <a:rPr lang="en" sz="14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 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490" name="Google Shape;490;p45"/>
          <p:cNvSpPr txBox="1"/>
          <p:nvPr/>
        </p:nvSpPr>
        <p:spPr>
          <a:xfrm>
            <a:off x="3054050" y="329400"/>
            <a:ext cx="62208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Play"/>
                <a:ea typeface="Play"/>
                <a:cs typeface="Play"/>
                <a:sym typeface="Play"/>
              </a:rPr>
              <a:t>    </a:t>
            </a:r>
            <a:r>
              <a:rPr lang="en" sz="5800" b="1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 24  -  29</a:t>
            </a:r>
            <a:endParaRPr sz="5800" b="1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8"/>
          <p:cNvSpPr txBox="1"/>
          <p:nvPr/>
        </p:nvSpPr>
        <p:spPr>
          <a:xfrm>
            <a:off x="409427" y="370122"/>
            <a:ext cx="45720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Introduction</a:t>
            </a:r>
            <a:endParaRPr sz="3000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The Problem</a:t>
            </a:r>
            <a:endParaRPr sz="2000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</p:txBody>
      </p:sp>
      <p:grpSp>
        <p:nvGrpSpPr>
          <p:cNvPr id="173" name="Google Shape;173;p28"/>
          <p:cNvGrpSpPr/>
          <p:nvPr/>
        </p:nvGrpSpPr>
        <p:grpSpPr>
          <a:xfrm>
            <a:off x="679454" y="1257724"/>
            <a:ext cx="3163712" cy="3346705"/>
            <a:chOff x="2330385" y="-166824"/>
            <a:chExt cx="4218283" cy="4462274"/>
          </a:xfrm>
        </p:grpSpPr>
        <p:sp>
          <p:nvSpPr>
            <p:cNvPr id="174" name="Google Shape;174;p28"/>
            <p:cNvSpPr/>
            <p:nvPr/>
          </p:nvSpPr>
          <p:spPr>
            <a:xfrm>
              <a:off x="3897494" y="1804320"/>
              <a:ext cx="2205280" cy="220528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177" y="19133"/>
                  </a:moveTo>
                  <a:lnTo>
                    <a:pt x="94511" y="11300"/>
                  </a:lnTo>
                  <a:lnTo>
                    <a:pt x="101967" y="17557"/>
                  </a:lnTo>
                  <a:lnTo>
                    <a:pt x="95875" y="28109"/>
                  </a:lnTo>
                  <a:lnTo>
                    <a:pt x="95875" y="28109"/>
                  </a:lnTo>
                  <a:cubicBezTo>
                    <a:pt x="100207" y="32983"/>
                    <a:pt x="103501" y="38688"/>
                    <a:pt x="105555" y="44877"/>
                  </a:cubicBezTo>
                  <a:lnTo>
                    <a:pt x="117740" y="44877"/>
                  </a:lnTo>
                  <a:lnTo>
                    <a:pt x="119431" y="54463"/>
                  </a:lnTo>
                  <a:lnTo>
                    <a:pt x="107980" y="58630"/>
                  </a:lnTo>
                  <a:lnTo>
                    <a:pt x="107980" y="58630"/>
                  </a:lnTo>
                  <a:cubicBezTo>
                    <a:pt x="108167" y="65148"/>
                    <a:pt x="107023" y="71636"/>
                    <a:pt x="104618" y="77697"/>
                  </a:cubicBezTo>
                  <a:lnTo>
                    <a:pt x="113953" y="85530"/>
                  </a:lnTo>
                  <a:lnTo>
                    <a:pt x="109086" y="93960"/>
                  </a:lnTo>
                  <a:lnTo>
                    <a:pt x="97636" y="89792"/>
                  </a:lnTo>
                  <a:cubicBezTo>
                    <a:pt x="93588" y="94905"/>
                    <a:pt x="88542" y="99139"/>
                    <a:pt x="82804" y="102237"/>
                  </a:cubicBezTo>
                  <a:lnTo>
                    <a:pt x="84920" y="114237"/>
                  </a:lnTo>
                  <a:lnTo>
                    <a:pt x="75773" y="117566"/>
                  </a:lnTo>
                  <a:lnTo>
                    <a:pt x="69681" y="107014"/>
                  </a:lnTo>
                  <a:lnTo>
                    <a:pt x="69681" y="107014"/>
                  </a:lnTo>
                  <a:cubicBezTo>
                    <a:pt x="63294" y="108329"/>
                    <a:pt x="56706" y="108329"/>
                    <a:pt x="50319" y="107014"/>
                  </a:cubicBezTo>
                  <a:lnTo>
                    <a:pt x="44227" y="117566"/>
                  </a:lnTo>
                  <a:lnTo>
                    <a:pt x="35080" y="114237"/>
                  </a:lnTo>
                  <a:lnTo>
                    <a:pt x="37196" y="102237"/>
                  </a:lnTo>
                  <a:lnTo>
                    <a:pt x="37196" y="102237"/>
                  </a:lnTo>
                  <a:cubicBezTo>
                    <a:pt x="31458" y="99139"/>
                    <a:pt x="26412" y="94905"/>
                    <a:pt x="22364" y="89792"/>
                  </a:cubicBezTo>
                  <a:lnTo>
                    <a:pt x="10914" y="93960"/>
                  </a:lnTo>
                  <a:lnTo>
                    <a:pt x="6047" y="85530"/>
                  </a:lnTo>
                  <a:lnTo>
                    <a:pt x="15382" y="77697"/>
                  </a:lnTo>
                  <a:lnTo>
                    <a:pt x="15382" y="77697"/>
                  </a:lnTo>
                  <a:cubicBezTo>
                    <a:pt x="12977" y="71636"/>
                    <a:pt x="11833" y="65148"/>
                    <a:pt x="12020" y="58630"/>
                  </a:cubicBezTo>
                  <a:lnTo>
                    <a:pt x="569" y="54463"/>
                  </a:lnTo>
                  <a:lnTo>
                    <a:pt x="2260" y="44877"/>
                  </a:lnTo>
                  <a:lnTo>
                    <a:pt x="14445" y="44877"/>
                  </a:lnTo>
                  <a:lnTo>
                    <a:pt x="14445" y="44877"/>
                  </a:lnTo>
                  <a:cubicBezTo>
                    <a:pt x="16499" y="38688"/>
                    <a:pt x="19793" y="32983"/>
                    <a:pt x="24125" y="28109"/>
                  </a:cubicBezTo>
                  <a:lnTo>
                    <a:pt x="18033" y="17557"/>
                  </a:lnTo>
                  <a:lnTo>
                    <a:pt x="25489" y="11300"/>
                  </a:lnTo>
                  <a:lnTo>
                    <a:pt x="34823" y="19133"/>
                  </a:lnTo>
                  <a:lnTo>
                    <a:pt x="34823" y="19133"/>
                  </a:lnTo>
                  <a:cubicBezTo>
                    <a:pt x="40375" y="15712"/>
                    <a:pt x="46566" y="13459"/>
                    <a:pt x="53017" y="12511"/>
                  </a:cubicBezTo>
                  <a:lnTo>
                    <a:pt x="55133" y="511"/>
                  </a:lnTo>
                  <a:lnTo>
                    <a:pt x="64867" y="511"/>
                  </a:lnTo>
                  <a:lnTo>
                    <a:pt x="66983" y="12511"/>
                  </a:lnTo>
                  <a:lnTo>
                    <a:pt x="66983" y="12511"/>
                  </a:lnTo>
                  <a:cubicBezTo>
                    <a:pt x="73434" y="13459"/>
                    <a:pt x="79625" y="15712"/>
                    <a:pt x="85177" y="19133"/>
                  </a:cubicBezTo>
                  <a:close/>
                </a:path>
              </a:pathLst>
            </a:custGeom>
            <a:solidFill>
              <a:srgbClr val="1F7ED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8"/>
            <p:cNvSpPr txBox="1"/>
            <p:nvPr/>
          </p:nvSpPr>
          <p:spPr>
            <a:xfrm>
              <a:off x="4269779" y="2317361"/>
              <a:ext cx="1460700" cy="113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950" tIns="20950" rIns="20950" bIns="2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"/>
                <a:buNone/>
              </a:pPr>
              <a:r>
                <a:rPr lang="en" sz="1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AI Popularity </a:t>
              </a:r>
              <a:endParaRPr sz="1100"/>
            </a:p>
          </p:txBody>
        </p:sp>
        <p:sp>
          <p:nvSpPr>
            <p:cNvPr id="176" name="Google Shape;176;p28"/>
            <p:cNvSpPr/>
            <p:nvPr/>
          </p:nvSpPr>
          <p:spPr>
            <a:xfrm>
              <a:off x="2614422" y="1283072"/>
              <a:ext cx="1603840" cy="16038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9790" y="30393"/>
                  </a:moveTo>
                  <a:lnTo>
                    <a:pt x="107494" y="25057"/>
                  </a:lnTo>
                  <a:lnTo>
                    <a:pt x="114008" y="36341"/>
                  </a:lnTo>
                  <a:lnTo>
                    <a:pt x="100535" y="49005"/>
                  </a:lnTo>
                  <a:cubicBezTo>
                    <a:pt x="102488" y="56205"/>
                    <a:pt x="102488" y="63795"/>
                    <a:pt x="100535" y="70995"/>
                  </a:cubicBezTo>
                  <a:lnTo>
                    <a:pt x="114008" y="83659"/>
                  </a:lnTo>
                  <a:lnTo>
                    <a:pt x="107494" y="94943"/>
                  </a:lnTo>
                  <a:lnTo>
                    <a:pt x="89790" y="89607"/>
                  </a:lnTo>
                  <a:lnTo>
                    <a:pt x="89790" y="89607"/>
                  </a:lnTo>
                  <a:cubicBezTo>
                    <a:pt x="84531" y="94898"/>
                    <a:pt x="77957" y="98693"/>
                    <a:pt x="70746" y="100602"/>
                  </a:cubicBezTo>
                  <a:lnTo>
                    <a:pt x="66514" y="118602"/>
                  </a:lnTo>
                  <a:lnTo>
                    <a:pt x="53486" y="118602"/>
                  </a:lnTo>
                  <a:lnTo>
                    <a:pt x="49254" y="100602"/>
                  </a:lnTo>
                  <a:lnTo>
                    <a:pt x="49254" y="100602"/>
                  </a:lnTo>
                  <a:cubicBezTo>
                    <a:pt x="42043" y="98693"/>
                    <a:pt x="35469" y="94898"/>
                    <a:pt x="30210" y="89607"/>
                  </a:cubicBezTo>
                  <a:lnTo>
                    <a:pt x="12506" y="94943"/>
                  </a:lnTo>
                  <a:lnTo>
                    <a:pt x="5992" y="83659"/>
                  </a:lnTo>
                  <a:lnTo>
                    <a:pt x="19465" y="70995"/>
                  </a:lnTo>
                  <a:cubicBezTo>
                    <a:pt x="17512" y="63795"/>
                    <a:pt x="17512" y="56205"/>
                    <a:pt x="19465" y="49005"/>
                  </a:cubicBezTo>
                  <a:lnTo>
                    <a:pt x="5992" y="36341"/>
                  </a:lnTo>
                  <a:lnTo>
                    <a:pt x="12506" y="25057"/>
                  </a:lnTo>
                  <a:lnTo>
                    <a:pt x="30210" y="30393"/>
                  </a:lnTo>
                  <a:lnTo>
                    <a:pt x="30210" y="30393"/>
                  </a:lnTo>
                  <a:cubicBezTo>
                    <a:pt x="35469" y="25102"/>
                    <a:pt x="42043" y="21307"/>
                    <a:pt x="49254" y="19398"/>
                  </a:cubicBezTo>
                  <a:lnTo>
                    <a:pt x="53486" y="1398"/>
                  </a:lnTo>
                  <a:lnTo>
                    <a:pt x="66514" y="1398"/>
                  </a:lnTo>
                  <a:lnTo>
                    <a:pt x="70746" y="19398"/>
                  </a:lnTo>
                  <a:lnTo>
                    <a:pt x="70746" y="19398"/>
                  </a:lnTo>
                  <a:cubicBezTo>
                    <a:pt x="77957" y="21307"/>
                    <a:pt x="84531" y="25102"/>
                    <a:pt x="89790" y="30393"/>
                  </a:cubicBezTo>
                  <a:close/>
                </a:path>
              </a:pathLst>
            </a:custGeom>
            <a:solidFill>
              <a:srgbClr val="1F7ED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8"/>
            <p:cNvSpPr txBox="1"/>
            <p:nvPr/>
          </p:nvSpPr>
          <p:spPr>
            <a:xfrm>
              <a:off x="3018194" y="1689284"/>
              <a:ext cx="796296" cy="7914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950" tIns="20950" rIns="20950" bIns="2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"/>
                <a:buNone/>
              </a:pPr>
              <a:r>
                <a:rPr lang="en" sz="1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DALL-E</a:t>
              </a:r>
              <a:endParaRPr sz="1100"/>
            </a:p>
          </p:txBody>
        </p:sp>
        <p:sp>
          <p:nvSpPr>
            <p:cNvPr id="178" name="Google Shape;178;p28"/>
            <p:cNvSpPr/>
            <p:nvPr/>
          </p:nvSpPr>
          <p:spPr>
            <a:xfrm rot="-900000">
              <a:off x="3512736" y="176586"/>
              <a:ext cx="1571436" cy="157143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9790" y="30393"/>
                  </a:moveTo>
                  <a:lnTo>
                    <a:pt x="107494" y="25057"/>
                  </a:lnTo>
                  <a:lnTo>
                    <a:pt x="114008" y="36341"/>
                  </a:lnTo>
                  <a:lnTo>
                    <a:pt x="100535" y="49005"/>
                  </a:lnTo>
                  <a:cubicBezTo>
                    <a:pt x="102488" y="56205"/>
                    <a:pt x="102488" y="63795"/>
                    <a:pt x="100535" y="70995"/>
                  </a:cubicBezTo>
                  <a:lnTo>
                    <a:pt x="114008" y="83659"/>
                  </a:lnTo>
                  <a:lnTo>
                    <a:pt x="107494" y="94943"/>
                  </a:lnTo>
                  <a:lnTo>
                    <a:pt x="89790" y="89607"/>
                  </a:lnTo>
                  <a:lnTo>
                    <a:pt x="89790" y="89607"/>
                  </a:lnTo>
                  <a:cubicBezTo>
                    <a:pt x="84531" y="94898"/>
                    <a:pt x="77957" y="98693"/>
                    <a:pt x="70746" y="100602"/>
                  </a:cubicBezTo>
                  <a:lnTo>
                    <a:pt x="66514" y="118602"/>
                  </a:lnTo>
                  <a:lnTo>
                    <a:pt x="53486" y="118602"/>
                  </a:lnTo>
                  <a:lnTo>
                    <a:pt x="49254" y="100602"/>
                  </a:lnTo>
                  <a:lnTo>
                    <a:pt x="49254" y="100602"/>
                  </a:lnTo>
                  <a:cubicBezTo>
                    <a:pt x="42043" y="98693"/>
                    <a:pt x="35469" y="94898"/>
                    <a:pt x="30210" y="89607"/>
                  </a:cubicBezTo>
                  <a:lnTo>
                    <a:pt x="12506" y="94943"/>
                  </a:lnTo>
                  <a:lnTo>
                    <a:pt x="5992" y="83659"/>
                  </a:lnTo>
                  <a:lnTo>
                    <a:pt x="19465" y="70995"/>
                  </a:lnTo>
                  <a:cubicBezTo>
                    <a:pt x="17512" y="63795"/>
                    <a:pt x="17512" y="56205"/>
                    <a:pt x="19465" y="49005"/>
                  </a:cubicBezTo>
                  <a:lnTo>
                    <a:pt x="5992" y="36341"/>
                  </a:lnTo>
                  <a:lnTo>
                    <a:pt x="12506" y="25057"/>
                  </a:lnTo>
                  <a:lnTo>
                    <a:pt x="30210" y="30393"/>
                  </a:lnTo>
                  <a:lnTo>
                    <a:pt x="30210" y="30393"/>
                  </a:lnTo>
                  <a:cubicBezTo>
                    <a:pt x="35469" y="25102"/>
                    <a:pt x="42043" y="21307"/>
                    <a:pt x="49254" y="19398"/>
                  </a:cubicBezTo>
                  <a:lnTo>
                    <a:pt x="53486" y="1398"/>
                  </a:lnTo>
                  <a:lnTo>
                    <a:pt x="66514" y="1398"/>
                  </a:lnTo>
                  <a:lnTo>
                    <a:pt x="70746" y="19398"/>
                  </a:lnTo>
                  <a:lnTo>
                    <a:pt x="70746" y="19398"/>
                  </a:lnTo>
                  <a:cubicBezTo>
                    <a:pt x="77957" y="21307"/>
                    <a:pt x="84531" y="25102"/>
                    <a:pt x="89790" y="30393"/>
                  </a:cubicBezTo>
                  <a:close/>
                </a:path>
              </a:pathLst>
            </a:custGeom>
            <a:solidFill>
              <a:srgbClr val="1F7ED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8"/>
            <p:cNvSpPr txBox="1"/>
            <p:nvPr/>
          </p:nvSpPr>
          <p:spPr>
            <a:xfrm>
              <a:off x="3857398" y="521248"/>
              <a:ext cx="882112" cy="8821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950" tIns="20950" rIns="20950" bIns="2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"/>
                <a:buNone/>
              </a:pPr>
              <a:r>
                <a:rPr lang="en" sz="1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Chat-GPT </a:t>
              </a:r>
              <a:endParaRPr sz="1100"/>
            </a:p>
          </p:txBody>
        </p:sp>
        <p:sp>
          <p:nvSpPr>
            <p:cNvPr id="180" name="Google Shape;180;p28"/>
            <p:cNvSpPr/>
            <p:nvPr/>
          </p:nvSpPr>
          <p:spPr>
            <a:xfrm>
              <a:off x="3725909" y="1472691"/>
              <a:ext cx="2822759" cy="282275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4623" y="4008"/>
                  </a:moveTo>
                  <a:lnTo>
                    <a:pt x="54623" y="4008"/>
                  </a:lnTo>
                  <a:cubicBezTo>
                    <a:pt x="77733" y="1789"/>
                    <a:pt x="99832" y="13995"/>
                    <a:pt x="110258" y="34738"/>
                  </a:cubicBezTo>
                  <a:cubicBezTo>
                    <a:pt x="120684" y="55480"/>
                    <a:pt x="117296" y="80498"/>
                    <a:pt x="101728" y="97720"/>
                  </a:cubicBezTo>
                  <a:lnTo>
                    <a:pt x="104286" y="100448"/>
                  </a:lnTo>
                  <a:lnTo>
                    <a:pt x="96549" y="98983"/>
                  </a:lnTo>
                  <a:lnTo>
                    <a:pt x="95309" y="90873"/>
                  </a:lnTo>
                  <a:lnTo>
                    <a:pt x="97866" y="93600"/>
                  </a:lnTo>
                  <a:cubicBezTo>
                    <a:pt x="111677" y="78036"/>
                    <a:pt x="114558" y="55605"/>
                    <a:pt x="105127" y="37056"/>
                  </a:cubicBezTo>
                  <a:cubicBezTo>
                    <a:pt x="95696" y="18507"/>
                    <a:pt x="75875" y="7618"/>
                    <a:pt x="55161" y="9607"/>
                  </a:cubicBezTo>
                  <a:close/>
                </a:path>
              </a:pathLst>
            </a:custGeom>
            <a:solidFill>
              <a:srgbClr val="A9BFE5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8"/>
            <p:cNvSpPr/>
            <p:nvPr/>
          </p:nvSpPr>
          <p:spPr>
            <a:xfrm>
              <a:off x="2330385" y="928995"/>
              <a:ext cx="2050910" cy="205091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8835" y="9410"/>
                  </a:moveTo>
                  <a:lnTo>
                    <a:pt x="41823" y="16553"/>
                  </a:lnTo>
                  <a:lnTo>
                    <a:pt x="41823" y="16553"/>
                  </a:lnTo>
                  <a:cubicBezTo>
                    <a:pt x="23032" y="24414"/>
                    <a:pt x="11425" y="43464"/>
                    <a:pt x="13055" y="63768"/>
                  </a:cubicBezTo>
                  <a:lnTo>
                    <a:pt x="18064" y="62671"/>
                  </a:lnTo>
                  <a:lnTo>
                    <a:pt x="10211" y="70899"/>
                  </a:lnTo>
                  <a:lnTo>
                    <a:pt x="417" y="66534"/>
                  </a:lnTo>
                  <a:lnTo>
                    <a:pt x="5431" y="65437"/>
                  </a:lnTo>
                  <a:lnTo>
                    <a:pt x="5431" y="65437"/>
                  </a:lnTo>
                  <a:cubicBezTo>
                    <a:pt x="3042" y="41449"/>
                    <a:pt x="16596" y="18714"/>
                    <a:pt x="38835" y="9410"/>
                  </a:cubicBezTo>
                  <a:close/>
                </a:path>
              </a:pathLst>
            </a:custGeom>
            <a:solidFill>
              <a:srgbClr val="A9BFE5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8"/>
            <p:cNvSpPr/>
            <p:nvPr/>
          </p:nvSpPr>
          <p:spPr>
            <a:xfrm>
              <a:off x="3149247" y="-166824"/>
              <a:ext cx="2211294" cy="221129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986" y="64681"/>
                  </a:moveTo>
                  <a:lnTo>
                    <a:pt x="4986" y="64681"/>
                  </a:lnTo>
                  <a:cubicBezTo>
                    <a:pt x="3682" y="49360"/>
                    <a:pt x="8826" y="34190"/>
                    <a:pt x="19179" y="22822"/>
                  </a:cubicBezTo>
                  <a:lnTo>
                    <a:pt x="16020" y="19256"/>
                  </a:lnTo>
                  <a:lnTo>
                    <a:pt x="25771" y="21357"/>
                  </a:lnTo>
                  <a:lnTo>
                    <a:pt x="27129" y="31797"/>
                  </a:lnTo>
                  <a:lnTo>
                    <a:pt x="23972" y="28233"/>
                  </a:lnTo>
                  <a:lnTo>
                    <a:pt x="23972" y="28233"/>
                  </a:lnTo>
                  <a:cubicBezTo>
                    <a:pt x="15304" y="38065"/>
                    <a:pt x="11029" y="51012"/>
                    <a:pt x="12141" y="64072"/>
                  </a:cubicBezTo>
                  <a:close/>
                </a:path>
              </a:pathLst>
            </a:custGeom>
            <a:solidFill>
              <a:srgbClr val="A9BFE5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3" name="Google Shape;183;p28"/>
          <p:cNvSpPr/>
          <p:nvPr/>
        </p:nvSpPr>
        <p:spPr>
          <a:xfrm>
            <a:off x="5079077" y="1256564"/>
            <a:ext cx="4048875" cy="2251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"/>
              <a:buNone/>
            </a:pPr>
            <a:endParaRPr sz="1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</a:pPr>
            <a:r>
              <a:rPr lang="en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AI Annual Growth Rate: 39%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"/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60 B to 422 B by 2028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"/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"/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"/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Graphic Design Job Outlook -4% Growth to 2029</a:t>
            </a:r>
            <a:endParaRPr sz="1100"/>
          </a:p>
        </p:txBody>
      </p:sp>
      <p:sp>
        <p:nvSpPr>
          <p:cNvPr id="184" name="Google Shape;184;p28"/>
          <p:cNvSpPr/>
          <p:nvPr/>
        </p:nvSpPr>
        <p:spPr>
          <a:xfrm>
            <a:off x="4380806" y="1256564"/>
            <a:ext cx="665019" cy="982428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185B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85" name="Google Shape;185;p28"/>
          <p:cNvSpPr/>
          <p:nvPr/>
        </p:nvSpPr>
        <p:spPr>
          <a:xfrm rot="10800000">
            <a:off x="4414058" y="2980113"/>
            <a:ext cx="665018" cy="795086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185B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9"/>
          <p:cNvSpPr txBox="1"/>
          <p:nvPr/>
        </p:nvSpPr>
        <p:spPr>
          <a:xfrm>
            <a:off x="600798" y="524827"/>
            <a:ext cx="2772300" cy="8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Rationale</a:t>
            </a:r>
            <a:endParaRPr sz="3000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For Study</a:t>
            </a:r>
            <a:endParaRPr sz="2200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</p:txBody>
      </p:sp>
      <p:grpSp>
        <p:nvGrpSpPr>
          <p:cNvPr id="191" name="Google Shape;191;p29"/>
          <p:cNvGrpSpPr/>
          <p:nvPr/>
        </p:nvGrpSpPr>
        <p:grpSpPr>
          <a:xfrm>
            <a:off x="352338" y="954038"/>
            <a:ext cx="8576484" cy="3216682"/>
            <a:chOff x="286904" y="2282"/>
            <a:chExt cx="11435311" cy="4288909"/>
          </a:xfrm>
        </p:grpSpPr>
        <p:sp>
          <p:nvSpPr>
            <p:cNvPr id="192" name="Google Shape;192;p29"/>
            <p:cNvSpPr/>
            <p:nvPr/>
          </p:nvSpPr>
          <p:spPr>
            <a:xfrm rot="5400000">
              <a:off x="787098" y="1558138"/>
              <a:ext cx="1506662" cy="2507051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1F7ED2"/>
            </a:solidFill>
            <a:ln w="12700" cap="flat" cmpd="sng">
              <a:solidFill>
                <a:srgbClr val="1F7ED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9"/>
            <p:cNvSpPr/>
            <p:nvPr/>
          </p:nvSpPr>
          <p:spPr>
            <a:xfrm>
              <a:off x="535599" y="2307206"/>
              <a:ext cx="2263380" cy="19839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9"/>
            <p:cNvSpPr txBox="1"/>
            <p:nvPr/>
          </p:nvSpPr>
          <p:spPr>
            <a:xfrm>
              <a:off x="535599" y="2307206"/>
              <a:ext cx="2263380" cy="19839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Arial"/>
                <a:buNone/>
              </a:pPr>
              <a:r>
                <a:rPr lang="en" sz="21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Artists Need Insight        </a:t>
              </a:r>
              <a:endParaRPr sz="1100"/>
            </a:p>
          </p:txBody>
        </p:sp>
        <p:sp>
          <p:nvSpPr>
            <p:cNvPr id="195" name="Google Shape;195;p29"/>
            <p:cNvSpPr/>
            <p:nvPr/>
          </p:nvSpPr>
          <p:spPr>
            <a:xfrm>
              <a:off x="2371926" y="1373566"/>
              <a:ext cx="427052" cy="427052"/>
            </a:xfrm>
            <a:prstGeom prst="triangle">
              <a:avLst>
                <a:gd name="adj" fmla="val 100000"/>
              </a:avLst>
            </a:prstGeom>
            <a:solidFill>
              <a:srgbClr val="1F7ED2"/>
            </a:solidFill>
            <a:ln w="12700" cap="flat" cmpd="sng">
              <a:solidFill>
                <a:srgbClr val="1F7ED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9"/>
            <p:cNvSpPr/>
            <p:nvPr/>
          </p:nvSpPr>
          <p:spPr>
            <a:xfrm rot="5400000">
              <a:off x="3660850" y="872496"/>
              <a:ext cx="1506662" cy="2507051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1F7ED2"/>
            </a:solidFill>
            <a:ln w="12700" cap="flat" cmpd="sng">
              <a:solidFill>
                <a:srgbClr val="1F7ED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9"/>
            <p:cNvSpPr/>
            <p:nvPr/>
          </p:nvSpPr>
          <p:spPr>
            <a:xfrm>
              <a:off x="3057723" y="1621564"/>
              <a:ext cx="2966635" cy="19839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9"/>
            <p:cNvSpPr txBox="1"/>
            <p:nvPr/>
          </p:nvSpPr>
          <p:spPr>
            <a:xfrm>
              <a:off x="3057723" y="1621564"/>
              <a:ext cx="2966635" cy="19839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2875" tIns="42875" rIns="42875" bIns="428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Play"/>
                <a:buNone/>
              </a:pPr>
              <a:r>
                <a:rPr lang="en" sz="1100">
                  <a:solidFill>
                    <a:schemeClr val="lt1"/>
                  </a:solidFill>
                  <a:latin typeface="Play"/>
                  <a:ea typeface="Play"/>
                  <a:cs typeface="Play"/>
                  <a:sym typeface="Play"/>
                </a:rPr>
                <a:t>           </a:t>
              </a:r>
              <a:r>
                <a:rPr lang="en" sz="19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Missing In         </a:t>
              </a:r>
              <a:endParaRPr sz="1100"/>
            </a:p>
            <a:p>
              <a:pPr marL="0" marR="0" lvl="0" indent="0" algn="l" rtl="0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Arial"/>
                <a:buNone/>
              </a:pPr>
              <a:r>
                <a:rPr lang="en" sz="19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     Research:                     </a:t>
              </a:r>
              <a:endParaRPr sz="1100"/>
            </a:p>
            <a:p>
              <a:pPr marL="0" marR="0" lvl="0" indent="0" algn="l" rtl="0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Arial"/>
                <a:buNone/>
              </a:pPr>
              <a:r>
                <a:rPr lang="en" sz="19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     Visual Art’s</a:t>
              </a:r>
              <a:endParaRPr sz="1100"/>
            </a:p>
            <a:p>
              <a:pPr marL="0" marR="0" lvl="0" indent="0" algn="l" rtl="0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Arial"/>
                <a:buNone/>
              </a:pPr>
              <a:r>
                <a:rPr lang="en" sz="19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      Message 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9"/>
            <p:cNvSpPr/>
            <p:nvPr/>
          </p:nvSpPr>
          <p:spPr>
            <a:xfrm>
              <a:off x="5245678" y="687924"/>
              <a:ext cx="427052" cy="427052"/>
            </a:xfrm>
            <a:prstGeom prst="triangle">
              <a:avLst>
                <a:gd name="adj" fmla="val 100000"/>
              </a:avLst>
            </a:prstGeom>
            <a:solidFill>
              <a:srgbClr val="1F7ED2"/>
            </a:solidFill>
            <a:ln w="12700" cap="flat" cmpd="sng">
              <a:solidFill>
                <a:srgbClr val="1F7ED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9"/>
            <p:cNvSpPr/>
            <p:nvPr/>
          </p:nvSpPr>
          <p:spPr>
            <a:xfrm rot="5400000">
              <a:off x="6328737" y="186854"/>
              <a:ext cx="1506662" cy="2507051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1F7ED2"/>
            </a:solidFill>
            <a:ln w="12700" cap="flat" cmpd="sng">
              <a:solidFill>
                <a:srgbClr val="1F7ED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9"/>
            <p:cNvSpPr/>
            <p:nvPr/>
          </p:nvSpPr>
          <p:spPr>
            <a:xfrm>
              <a:off x="5875152" y="935922"/>
              <a:ext cx="2667552" cy="19839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9"/>
            <p:cNvSpPr txBox="1"/>
            <p:nvPr/>
          </p:nvSpPr>
          <p:spPr>
            <a:xfrm>
              <a:off x="5875152" y="935922"/>
              <a:ext cx="2667552" cy="19839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Play"/>
                <a:buNone/>
              </a:pPr>
              <a:r>
                <a:rPr lang="en" sz="1800">
                  <a:solidFill>
                    <a:schemeClr val="lt1"/>
                  </a:solidFill>
                  <a:latin typeface="Play"/>
                  <a:ea typeface="Play"/>
                  <a:cs typeface="Play"/>
                  <a:sym typeface="Play"/>
                </a:rPr>
                <a:t>      </a:t>
              </a:r>
              <a:r>
                <a:rPr lang="en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This Study:</a:t>
              </a:r>
              <a:endParaRPr sz="1100"/>
            </a:p>
            <a:p>
              <a:pPr marL="0" marR="0" lvl="0" indent="0" algn="l" rtl="0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lang="en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    Decoding</a:t>
              </a:r>
              <a:endParaRPr sz="1100"/>
            </a:p>
            <a:p>
              <a:pPr marL="0" marR="0" lvl="0" indent="0" algn="l" rtl="0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lang="en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   Distinguishing  </a:t>
              </a:r>
              <a:endParaRPr sz="1100"/>
            </a:p>
            <a:p>
              <a:pPr marL="0" marR="0" lvl="0" indent="0" algn="l" rtl="0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lang="en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   Art’s Message    </a:t>
              </a:r>
              <a:endParaRPr sz="1100"/>
            </a:p>
            <a:p>
              <a:pPr marL="0" marR="0" lvl="0" indent="0" algn="l" rtl="0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lang="en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             </a:t>
              </a:r>
              <a:endParaRPr sz="1100"/>
            </a:p>
          </p:txBody>
        </p:sp>
        <p:sp>
          <p:nvSpPr>
            <p:cNvPr id="203" name="Google Shape;203;p29"/>
            <p:cNvSpPr/>
            <p:nvPr/>
          </p:nvSpPr>
          <p:spPr>
            <a:xfrm>
              <a:off x="7913565" y="2282"/>
              <a:ext cx="427052" cy="427052"/>
            </a:xfrm>
            <a:prstGeom prst="triangle">
              <a:avLst>
                <a:gd name="adj" fmla="val 100000"/>
              </a:avLst>
            </a:prstGeom>
            <a:solidFill>
              <a:srgbClr val="1F7ED2"/>
            </a:solidFill>
            <a:ln w="12700" cap="flat" cmpd="sng">
              <a:solidFill>
                <a:srgbClr val="1F7ED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9"/>
            <p:cNvSpPr/>
            <p:nvPr/>
          </p:nvSpPr>
          <p:spPr>
            <a:xfrm rot="5400000">
              <a:off x="9099538" y="-497943"/>
              <a:ext cx="1506600" cy="2507100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1F7ED2"/>
            </a:solidFill>
            <a:ln w="12700" cap="flat" cmpd="sng">
              <a:solidFill>
                <a:srgbClr val="1F7ED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9"/>
            <p:cNvSpPr/>
            <p:nvPr/>
          </p:nvSpPr>
          <p:spPr>
            <a:xfrm>
              <a:off x="8599362" y="250280"/>
              <a:ext cx="3122853" cy="19839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9"/>
            <p:cNvSpPr txBox="1"/>
            <p:nvPr/>
          </p:nvSpPr>
          <p:spPr>
            <a:xfrm>
              <a:off x="8599362" y="250280"/>
              <a:ext cx="3122853" cy="19839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lang="en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    Learn AI’s </a:t>
              </a:r>
              <a:r>
                <a:rPr lang="en" sz="1800">
                  <a:solidFill>
                    <a:schemeClr val="lt1"/>
                  </a:solidFill>
                </a:rPr>
                <a:t>  </a:t>
              </a:r>
              <a:endParaRPr sz="1800">
                <a:solidFill>
                  <a:schemeClr val="lt1"/>
                </a:solidFill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lang="en" sz="1800">
                  <a:solidFill>
                    <a:schemeClr val="lt1"/>
                  </a:solidFill>
                </a:rPr>
                <a:t>     </a:t>
              </a:r>
              <a:r>
                <a:rPr lang="en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Appeal  &amp;          </a:t>
              </a:r>
              <a:endParaRPr sz="1100"/>
            </a:p>
            <a:p>
              <a:pPr marL="0" marR="0" lvl="0" indent="0" algn="l" rtl="0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lang="en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     How to Coexist </a:t>
              </a:r>
              <a:endParaRPr sz="1100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0"/>
          <p:cNvSpPr txBox="1"/>
          <p:nvPr/>
        </p:nvSpPr>
        <p:spPr>
          <a:xfrm>
            <a:off x="644342" y="923720"/>
            <a:ext cx="2772383" cy="530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Purpose</a:t>
            </a:r>
            <a:endParaRPr sz="1100"/>
          </a:p>
        </p:txBody>
      </p:sp>
      <p:grpSp>
        <p:nvGrpSpPr>
          <p:cNvPr id="212" name="Google Shape;212;p30"/>
          <p:cNvGrpSpPr/>
          <p:nvPr/>
        </p:nvGrpSpPr>
        <p:grpSpPr>
          <a:xfrm>
            <a:off x="329641" y="1870504"/>
            <a:ext cx="8484717" cy="1402490"/>
            <a:chOff x="9960" y="1262379"/>
            <a:chExt cx="11312956" cy="1869987"/>
          </a:xfrm>
        </p:grpSpPr>
        <p:sp>
          <p:nvSpPr>
            <p:cNvPr id="213" name="Google Shape;213;p30"/>
            <p:cNvSpPr/>
            <p:nvPr/>
          </p:nvSpPr>
          <p:spPr>
            <a:xfrm>
              <a:off x="9960" y="1262379"/>
              <a:ext cx="2977093" cy="1869987"/>
            </a:xfrm>
            <a:prstGeom prst="roundRect">
              <a:avLst>
                <a:gd name="adj" fmla="val 10000"/>
              </a:avLst>
            </a:prstGeom>
            <a:solidFill>
              <a:srgbClr val="1F7ED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0"/>
            <p:cNvSpPr txBox="1"/>
            <p:nvPr/>
          </p:nvSpPr>
          <p:spPr>
            <a:xfrm>
              <a:off x="64730" y="1317149"/>
              <a:ext cx="2867553" cy="17604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lang="en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Patterns that Exist about Preference </a:t>
              </a:r>
              <a:endParaRPr sz="1100"/>
            </a:p>
          </p:txBody>
        </p:sp>
        <p:sp>
          <p:nvSpPr>
            <p:cNvPr id="215" name="Google Shape;215;p30"/>
            <p:cNvSpPr/>
            <p:nvPr/>
          </p:nvSpPr>
          <p:spPr>
            <a:xfrm>
              <a:off x="3284763" y="1828213"/>
              <a:ext cx="631143" cy="738319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9BFE5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0"/>
            <p:cNvSpPr txBox="1"/>
            <p:nvPr/>
          </p:nvSpPr>
          <p:spPr>
            <a:xfrm>
              <a:off x="3284763" y="1975877"/>
              <a:ext cx="441800" cy="4429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Play"/>
                <a:buNone/>
              </a:pPr>
              <a:endParaRPr sz="21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endParaRPr>
            </a:p>
          </p:txBody>
        </p:sp>
        <p:sp>
          <p:nvSpPr>
            <p:cNvPr id="217" name="Google Shape;217;p30"/>
            <p:cNvSpPr/>
            <p:nvPr/>
          </p:nvSpPr>
          <p:spPr>
            <a:xfrm>
              <a:off x="4177892" y="1262379"/>
              <a:ext cx="2977093" cy="1869987"/>
            </a:xfrm>
            <a:prstGeom prst="roundRect">
              <a:avLst>
                <a:gd name="adj" fmla="val 10000"/>
              </a:avLst>
            </a:prstGeom>
            <a:solidFill>
              <a:srgbClr val="1F7ED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0"/>
            <p:cNvSpPr txBox="1"/>
            <p:nvPr/>
          </p:nvSpPr>
          <p:spPr>
            <a:xfrm>
              <a:off x="4232662" y="1317149"/>
              <a:ext cx="2867553" cy="17604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lang="en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Relationships between background of audience and evaluation</a:t>
              </a:r>
              <a:endParaRPr sz="1100"/>
            </a:p>
          </p:txBody>
        </p:sp>
        <p:sp>
          <p:nvSpPr>
            <p:cNvPr id="219" name="Google Shape;219;p30"/>
            <p:cNvSpPr/>
            <p:nvPr/>
          </p:nvSpPr>
          <p:spPr>
            <a:xfrm>
              <a:off x="7452695" y="1828213"/>
              <a:ext cx="631143" cy="738319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9BFE5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0"/>
            <p:cNvSpPr txBox="1"/>
            <p:nvPr/>
          </p:nvSpPr>
          <p:spPr>
            <a:xfrm>
              <a:off x="7452695" y="1975877"/>
              <a:ext cx="441800" cy="4429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Play"/>
                <a:buNone/>
              </a:pPr>
              <a:endParaRPr sz="21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endParaRPr>
            </a:p>
          </p:txBody>
        </p:sp>
        <p:sp>
          <p:nvSpPr>
            <p:cNvPr id="221" name="Google Shape;221;p30"/>
            <p:cNvSpPr/>
            <p:nvPr/>
          </p:nvSpPr>
          <p:spPr>
            <a:xfrm>
              <a:off x="8345823" y="1262379"/>
              <a:ext cx="2977093" cy="1869987"/>
            </a:xfrm>
            <a:prstGeom prst="roundRect">
              <a:avLst>
                <a:gd name="adj" fmla="val 10000"/>
              </a:avLst>
            </a:prstGeom>
            <a:solidFill>
              <a:srgbClr val="1F7ED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0"/>
            <p:cNvSpPr txBox="1"/>
            <p:nvPr/>
          </p:nvSpPr>
          <p:spPr>
            <a:xfrm>
              <a:off x="8400593" y="1317149"/>
              <a:ext cx="2867553" cy="17604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5750" tIns="185750" rIns="185750" bIns="185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900"/>
                <a:buFont typeface="Play"/>
                <a:buNone/>
              </a:pPr>
              <a:endParaRPr sz="4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3" name="Google Shape;223;p30"/>
          <p:cNvSpPr txBox="1"/>
          <p:nvPr/>
        </p:nvSpPr>
        <p:spPr>
          <a:xfrm>
            <a:off x="7025128" y="2213960"/>
            <a:ext cx="1543050" cy="715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Opinions about AI art </a:t>
            </a:r>
            <a:endParaRPr sz="11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1"/>
          <p:cNvSpPr txBox="1"/>
          <p:nvPr/>
        </p:nvSpPr>
        <p:spPr>
          <a:xfrm>
            <a:off x="762000" y="598714"/>
            <a:ext cx="5845628" cy="530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Research Question:</a:t>
            </a:r>
            <a:endParaRPr sz="1100"/>
          </a:p>
        </p:txBody>
      </p:sp>
      <p:grpSp>
        <p:nvGrpSpPr>
          <p:cNvPr id="229" name="Google Shape;229;p31"/>
          <p:cNvGrpSpPr/>
          <p:nvPr/>
        </p:nvGrpSpPr>
        <p:grpSpPr>
          <a:xfrm>
            <a:off x="762000" y="1880267"/>
            <a:ext cx="7254290" cy="2210119"/>
            <a:chOff x="0" y="708703"/>
            <a:chExt cx="9672387" cy="2946825"/>
          </a:xfrm>
        </p:grpSpPr>
        <p:sp>
          <p:nvSpPr>
            <p:cNvPr id="230" name="Google Shape;230;p31"/>
            <p:cNvSpPr/>
            <p:nvPr/>
          </p:nvSpPr>
          <p:spPr>
            <a:xfrm>
              <a:off x="0" y="708703"/>
              <a:ext cx="2843986" cy="2843986"/>
            </a:xfrm>
            <a:prstGeom prst="ellipse">
              <a:avLst/>
            </a:prstGeom>
            <a:solidFill>
              <a:srgbClr val="1F7ED2">
                <a:alpha val="49803"/>
              </a:srgb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1"/>
            <p:cNvSpPr txBox="1"/>
            <p:nvPr/>
          </p:nvSpPr>
          <p:spPr>
            <a:xfrm>
              <a:off x="416492" y="1125195"/>
              <a:ext cx="2011002" cy="20110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7375" tIns="15225" rIns="11737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n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“Are there measurable differences in how people interpret and distinguish AI and human art?”</a:t>
              </a:r>
              <a:endParaRPr sz="1300"/>
            </a:p>
          </p:txBody>
        </p:sp>
        <p:sp>
          <p:nvSpPr>
            <p:cNvPr id="232" name="Google Shape;232;p31"/>
            <p:cNvSpPr/>
            <p:nvPr/>
          </p:nvSpPr>
          <p:spPr>
            <a:xfrm>
              <a:off x="2214073" y="708703"/>
              <a:ext cx="2843986" cy="2843986"/>
            </a:xfrm>
            <a:prstGeom prst="ellipse">
              <a:avLst/>
            </a:prstGeom>
            <a:solidFill>
              <a:srgbClr val="1F7ED2">
                <a:alpha val="49803"/>
              </a:srgb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1"/>
            <p:cNvSpPr txBox="1"/>
            <p:nvPr/>
          </p:nvSpPr>
          <p:spPr>
            <a:xfrm>
              <a:off x="2630565" y="1125195"/>
              <a:ext cx="2011002" cy="20110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7375" tIns="21900" rIns="117375" bIns="2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"/>
                <a:buNone/>
              </a:pPr>
              <a:r>
                <a:rPr lang="en" sz="1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Context</a:t>
              </a:r>
              <a:endParaRPr sz="1100"/>
            </a:p>
          </p:txBody>
        </p:sp>
        <p:sp>
          <p:nvSpPr>
            <p:cNvPr id="234" name="Google Shape;234;p31"/>
            <p:cNvSpPr/>
            <p:nvPr/>
          </p:nvSpPr>
          <p:spPr>
            <a:xfrm>
              <a:off x="4536068" y="811542"/>
              <a:ext cx="2843986" cy="2843986"/>
            </a:xfrm>
            <a:prstGeom prst="ellipse">
              <a:avLst/>
            </a:prstGeom>
            <a:solidFill>
              <a:srgbClr val="1F7ED2">
                <a:alpha val="49803"/>
              </a:srgb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1"/>
            <p:cNvSpPr txBox="1"/>
            <p:nvPr/>
          </p:nvSpPr>
          <p:spPr>
            <a:xfrm>
              <a:off x="4952560" y="1228034"/>
              <a:ext cx="2011002" cy="20110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7375" tIns="19050" rIns="117375" bIns="1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Arial"/>
                <a:buNone/>
              </a:pPr>
              <a:r>
                <a:rPr lang="en" sz="1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Preferences</a:t>
              </a:r>
              <a:endParaRPr sz="1100"/>
            </a:p>
          </p:txBody>
        </p:sp>
        <p:sp>
          <p:nvSpPr>
            <p:cNvPr id="236" name="Google Shape;236;p31"/>
            <p:cNvSpPr/>
            <p:nvPr/>
          </p:nvSpPr>
          <p:spPr>
            <a:xfrm>
              <a:off x="6828401" y="708703"/>
              <a:ext cx="2843986" cy="2843986"/>
            </a:xfrm>
            <a:prstGeom prst="ellipse">
              <a:avLst/>
            </a:prstGeom>
            <a:solidFill>
              <a:srgbClr val="1F7ED2">
                <a:alpha val="49803"/>
              </a:srgb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1"/>
            <p:cNvSpPr txBox="1"/>
            <p:nvPr/>
          </p:nvSpPr>
          <p:spPr>
            <a:xfrm>
              <a:off x="7244893" y="1125195"/>
              <a:ext cx="2011002" cy="20110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7375" tIns="18100" rIns="117375" bIns="1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Play"/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Play"/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en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Art Origin </a:t>
              </a:r>
              <a:endParaRPr sz="1100"/>
            </a:p>
            <a:p>
              <a:pPr marL="0" marR="0" lvl="0" indent="0" algn="ctr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Play"/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2"/>
          <p:cNvSpPr txBox="1"/>
          <p:nvPr/>
        </p:nvSpPr>
        <p:spPr>
          <a:xfrm>
            <a:off x="417110" y="235324"/>
            <a:ext cx="4570655" cy="530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Literature Review</a:t>
            </a:r>
            <a:endParaRPr sz="1100"/>
          </a:p>
        </p:txBody>
      </p:sp>
      <p:grpSp>
        <p:nvGrpSpPr>
          <p:cNvPr id="243" name="Google Shape;243;p32"/>
          <p:cNvGrpSpPr/>
          <p:nvPr/>
        </p:nvGrpSpPr>
        <p:grpSpPr>
          <a:xfrm>
            <a:off x="1554460" y="1784277"/>
            <a:ext cx="5239192" cy="1102463"/>
            <a:chOff x="0" y="0"/>
            <a:chExt cx="6985590" cy="1469950"/>
          </a:xfrm>
        </p:grpSpPr>
        <p:sp>
          <p:nvSpPr>
            <p:cNvPr id="244" name="Google Shape;244;p32"/>
            <p:cNvSpPr/>
            <p:nvPr/>
          </p:nvSpPr>
          <p:spPr>
            <a:xfrm>
              <a:off x="0" y="0"/>
              <a:ext cx="2290323" cy="1469304"/>
            </a:xfrm>
            <a:prstGeom prst="rect">
              <a:avLst/>
            </a:prstGeom>
            <a:solidFill>
              <a:srgbClr val="1F7ED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2"/>
            <p:cNvSpPr txBox="1"/>
            <p:nvPr/>
          </p:nvSpPr>
          <p:spPr>
            <a:xfrm>
              <a:off x="0" y="0"/>
              <a:ext cx="2290323" cy="14693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25" tIns="51425" rIns="51425" bIns="5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en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Opinion about AI Art</a:t>
              </a:r>
              <a:endParaRPr sz="1100"/>
            </a:p>
            <a:p>
              <a:pPr marL="0" marR="0" lvl="0" indent="0" algn="ctr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en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As Art </a:t>
              </a:r>
              <a:endParaRPr sz="1100"/>
            </a:p>
          </p:txBody>
        </p:sp>
        <p:sp>
          <p:nvSpPr>
            <p:cNvPr id="246" name="Google Shape;246;p32"/>
            <p:cNvSpPr/>
            <p:nvPr/>
          </p:nvSpPr>
          <p:spPr>
            <a:xfrm>
              <a:off x="4845984" y="12"/>
              <a:ext cx="2139606" cy="1469938"/>
            </a:xfrm>
            <a:prstGeom prst="rect">
              <a:avLst/>
            </a:prstGeom>
            <a:solidFill>
              <a:srgbClr val="1F7ED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2"/>
            <p:cNvSpPr txBox="1"/>
            <p:nvPr/>
          </p:nvSpPr>
          <p:spPr>
            <a:xfrm>
              <a:off x="4845984" y="12"/>
              <a:ext cx="2139606" cy="14699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n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No Research on the Decoding of Visual Art</a:t>
              </a:r>
              <a:endParaRPr sz="1100"/>
            </a:p>
          </p:txBody>
        </p:sp>
      </p:grpSp>
      <p:grpSp>
        <p:nvGrpSpPr>
          <p:cNvPr id="248" name="Google Shape;248;p32"/>
          <p:cNvGrpSpPr/>
          <p:nvPr/>
        </p:nvGrpSpPr>
        <p:grpSpPr>
          <a:xfrm>
            <a:off x="3365573" y="1722475"/>
            <a:ext cx="1722475" cy="1164266"/>
            <a:chOff x="942224" y="377837"/>
            <a:chExt cx="2612090" cy="1693719"/>
          </a:xfrm>
        </p:grpSpPr>
        <p:sp>
          <p:nvSpPr>
            <p:cNvPr id="249" name="Google Shape;249;p32"/>
            <p:cNvSpPr/>
            <p:nvPr/>
          </p:nvSpPr>
          <p:spPr>
            <a:xfrm>
              <a:off x="942224" y="504302"/>
              <a:ext cx="2612090" cy="1567254"/>
            </a:xfrm>
            <a:prstGeom prst="rect">
              <a:avLst/>
            </a:prstGeom>
            <a:solidFill>
              <a:srgbClr val="1F7ED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2"/>
            <p:cNvSpPr txBox="1"/>
            <p:nvPr/>
          </p:nvSpPr>
          <p:spPr>
            <a:xfrm>
              <a:off x="1001859" y="377837"/>
              <a:ext cx="2492821" cy="13723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25" tIns="51425" rIns="51425" bIns="5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Play"/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en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Difficulty of Identifying AI Art </a:t>
              </a:r>
              <a:endParaRPr sz="1100"/>
            </a:p>
          </p:txBody>
        </p:sp>
      </p:grpSp>
      <p:sp>
        <p:nvSpPr>
          <p:cNvPr id="251" name="Google Shape;251;p32"/>
          <p:cNvSpPr/>
          <p:nvPr/>
        </p:nvSpPr>
        <p:spPr>
          <a:xfrm>
            <a:off x="237873" y="663552"/>
            <a:ext cx="2633174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 b="0" cap="none">
                <a:solidFill>
                  <a:schemeClr val="accent1"/>
                </a:solidFill>
                <a:latin typeface="Play"/>
                <a:ea typeface="Play"/>
                <a:cs typeface="Play"/>
                <a:sym typeface="Play"/>
              </a:rPr>
              <a:t>  </a:t>
            </a:r>
            <a:r>
              <a:rPr lang="en" sz="2100" b="0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Previous Research  </a:t>
            </a:r>
            <a:endParaRPr sz="1100"/>
          </a:p>
        </p:txBody>
      </p:sp>
      <p:sp>
        <p:nvSpPr>
          <p:cNvPr id="252" name="Google Shape;252;p32"/>
          <p:cNvSpPr txBox="1"/>
          <p:nvPr/>
        </p:nvSpPr>
        <p:spPr>
          <a:xfrm>
            <a:off x="569934" y="3622062"/>
            <a:ext cx="8004131" cy="438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            “Visual a</a:t>
            </a:r>
            <a:r>
              <a:rPr lang="en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rt is a medium with a message.”</a:t>
            </a:r>
            <a:endParaRPr sz="11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3"/>
          <p:cNvSpPr txBox="1"/>
          <p:nvPr/>
        </p:nvSpPr>
        <p:spPr>
          <a:xfrm>
            <a:off x="411481" y="468013"/>
            <a:ext cx="4570655" cy="530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Literature Review</a:t>
            </a:r>
            <a:endParaRPr sz="1100"/>
          </a:p>
        </p:txBody>
      </p:sp>
      <p:sp>
        <p:nvSpPr>
          <p:cNvPr id="258" name="Google Shape;258;p33"/>
          <p:cNvSpPr/>
          <p:nvPr/>
        </p:nvSpPr>
        <p:spPr>
          <a:xfrm>
            <a:off x="-2199848" y="1628226"/>
            <a:ext cx="8948057" cy="218843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0"/>
                </a:moveTo>
                <a:close/>
                <a:lnTo>
                  <a:pt x="-10000" y="120000"/>
                </a:lnTo>
              </a:path>
              <a:path w="120000" h="120000" fill="none" extrusionOk="0">
                <a:moveTo>
                  <a:pt x="-10000" y="22500"/>
                </a:moveTo>
                <a:lnTo>
                  <a:pt x="-46000" y="13500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68575" tIns="34275" rIns="68575" bIns="34275" anchor="ctr" anchorCtr="1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9" name="Google Shape;259;p33"/>
          <p:cNvGrpSpPr/>
          <p:nvPr/>
        </p:nvGrpSpPr>
        <p:grpSpPr>
          <a:xfrm>
            <a:off x="2813107" y="1626533"/>
            <a:ext cx="3492983" cy="2651858"/>
            <a:chOff x="323911" y="244082"/>
            <a:chExt cx="4657311" cy="3535810"/>
          </a:xfrm>
        </p:grpSpPr>
        <p:sp>
          <p:nvSpPr>
            <p:cNvPr id="260" name="Google Shape;260;p33"/>
            <p:cNvSpPr/>
            <p:nvPr/>
          </p:nvSpPr>
          <p:spPr>
            <a:xfrm>
              <a:off x="1579334" y="244082"/>
              <a:ext cx="2267935" cy="2267935"/>
            </a:xfrm>
            <a:prstGeom prst="ellipse">
              <a:avLst/>
            </a:prstGeom>
            <a:solidFill>
              <a:srgbClr val="1F7ED2">
                <a:alpha val="49803"/>
              </a:srgb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3"/>
            <p:cNvSpPr txBox="1"/>
            <p:nvPr/>
          </p:nvSpPr>
          <p:spPr>
            <a:xfrm>
              <a:off x="1881725" y="640971"/>
              <a:ext cx="1663152" cy="10205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en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Dominant</a:t>
              </a:r>
              <a:endParaRPr sz="1100"/>
            </a:p>
          </p:txBody>
        </p:sp>
        <p:sp>
          <p:nvSpPr>
            <p:cNvPr id="262" name="Google Shape;262;p33"/>
            <p:cNvSpPr/>
            <p:nvPr/>
          </p:nvSpPr>
          <p:spPr>
            <a:xfrm>
              <a:off x="2713287" y="1511957"/>
              <a:ext cx="2267935" cy="2267935"/>
            </a:xfrm>
            <a:prstGeom prst="ellipse">
              <a:avLst/>
            </a:prstGeom>
            <a:solidFill>
              <a:srgbClr val="1F7ED2">
                <a:alpha val="49803"/>
              </a:srgb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3"/>
            <p:cNvSpPr txBox="1"/>
            <p:nvPr/>
          </p:nvSpPr>
          <p:spPr>
            <a:xfrm>
              <a:off x="2999472" y="2097838"/>
              <a:ext cx="1768200" cy="12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en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Negotiated</a:t>
              </a:r>
              <a:endParaRPr sz="1100"/>
            </a:p>
          </p:txBody>
        </p:sp>
        <p:sp>
          <p:nvSpPr>
            <p:cNvPr id="264" name="Google Shape;264;p33"/>
            <p:cNvSpPr/>
            <p:nvPr/>
          </p:nvSpPr>
          <p:spPr>
            <a:xfrm>
              <a:off x="323911" y="1511957"/>
              <a:ext cx="2267935" cy="2267935"/>
            </a:xfrm>
            <a:prstGeom prst="ellipse">
              <a:avLst/>
            </a:prstGeom>
            <a:solidFill>
              <a:srgbClr val="1F7ED2">
                <a:alpha val="49803"/>
              </a:srgb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3"/>
            <p:cNvSpPr txBox="1"/>
            <p:nvPr/>
          </p:nvSpPr>
          <p:spPr>
            <a:xfrm>
              <a:off x="537467" y="2097838"/>
              <a:ext cx="1768200" cy="12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en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                </a:t>
              </a:r>
              <a:r>
                <a:rPr lang="en" sz="1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Oppositional</a:t>
              </a:r>
              <a:endParaRPr sz="1100"/>
            </a:p>
          </p:txBody>
        </p:sp>
      </p:grpSp>
      <p:sp>
        <p:nvSpPr>
          <p:cNvPr id="266" name="Google Shape;266;p33"/>
          <p:cNvSpPr txBox="1"/>
          <p:nvPr/>
        </p:nvSpPr>
        <p:spPr>
          <a:xfrm>
            <a:off x="3449253" y="1120307"/>
            <a:ext cx="2253343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CFE5F8"/>
                </a:solidFill>
                <a:latin typeface="Arial"/>
                <a:ea typeface="Arial"/>
                <a:cs typeface="Arial"/>
                <a:sym typeface="Arial"/>
              </a:rPr>
              <a:t>            CODES</a:t>
            </a:r>
            <a:endParaRPr sz="1100"/>
          </a:p>
        </p:txBody>
      </p:sp>
      <p:sp>
        <p:nvSpPr>
          <p:cNvPr id="267" name="Google Shape;267;p33"/>
          <p:cNvSpPr txBox="1"/>
          <p:nvPr/>
        </p:nvSpPr>
        <p:spPr>
          <a:xfrm>
            <a:off x="397601" y="702225"/>
            <a:ext cx="4174500" cy="13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solidFill>
                <a:srgbClr val="CFE5F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solidFill>
                <a:srgbClr val="CFE5F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rgbClr val="CFE5F8"/>
                </a:solidFill>
                <a:latin typeface="Arial"/>
                <a:ea typeface="Arial"/>
                <a:cs typeface="Arial"/>
                <a:sym typeface="Arial"/>
              </a:rPr>
              <a:t>Encoding-Decoding Theory</a:t>
            </a:r>
            <a:r>
              <a:rPr lang="en" sz="2200" b="1">
                <a:solidFill>
                  <a:srgbClr val="CFE5F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100" b="1">
                <a:solidFill>
                  <a:srgbClr val="CFE5F8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rgbClr val="CFE5F8"/>
                </a:solidFill>
                <a:latin typeface="Arial"/>
                <a:ea typeface="Arial"/>
                <a:cs typeface="Arial"/>
                <a:sym typeface="Arial"/>
              </a:rPr>
              <a:t>Stuart Hall</a:t>
            </a:r>
            <a:endParaRPr sz="1100"/>
          </a:p>
        </p:txBody>
      </p:sp>
      <p:sp>
        <p:nvSpPr>
          <p:cNvPr id="268" name="Google Shape;268;p33"/>
          <p:cNvSpPr txBox="1"/>
          <p:nvPr/>
        </p:nvSpPr>
        <p:spPr>
          <a:xfrm>
            <a:off x="3882825" y="2633627"/>
            <a:ext cx="15729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      </a:t>
            </a:r>
            <a:r>
              <a:rPr lang="e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Reception    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     </a:t>
            </a:r>
            <a:r>
              <a:rPr lang="e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Analysis 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4"/>
          <p:cNvSpPr txBox="1"/>
          <p:nvPr/>
        </p:nvSpPr>
        <p:spPr>
          <a:xfrm>
            <a:off x="407077" y="529068"/>
            <a:ext cx="4570655" cy="530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Literature Review</a:t>
            </a:r>
            <a:endParaRPr sz="1100"/>
          </a:p>
        </p:txBody>
      </p:sp>
      <p:sp>
        <p:nvSpPr>
          <p:cNvPr id="274" name="Google Shape;274;p34"/>
          <p:cNvSpPr txBox="1"/>
          <p:nvPr/>
        </p:nvSpPr>
        <p:spPr>
          <a:xfrm>
            <a:off x="407077" y="2890756"/>
            <a:ext cx="489857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                                                </a:t>
            </a:r>
            <a:endParaRPr sz="1100"/>
          </a:p>
        </p:txBody>
      </p:sp>
      <p:grpSp>
        <p:nvGrpSpPr>
          <p:cNvPr id="275" name="Google Shape;275;p34"/>
          <p:cNvGrpSpPr/>
          <p:nvPr/>
        </p:nvGrpSpPr>
        <p:grpSpPr>
          <a:xfrm>
            <a:off x="2057471" y="2176468"/>
            <a:ext cx="5029057" cy="794061"/>
            <a:chOff x="5903" y="480664"/>
            <a:chExt cx="6705409" cy="1058748"/>
          </a:xfrm>
        </p:grpSpPr>
        <p:sp>
          <p:nvSpPr>
            <p:cNvPr id="276" name="Google Shape;276;p34"/>
            <p:cNvSpPr/>
            <p:nvPr/>
          </p:nvSpPr>
          <p:spPr>
            <a:xfrm>
              <a:off x="5903" y="480664"/>
              <a:ext cx="1764581" cy="1058748"/>
            </a:xfrm>
            <a:prstGeom prst="roundRect">
              <a:avLst>
                <a:gd name="adj" fmla="val 10000"/>
              </a:avLst>
            </a:prstGeom>
            <a:solidFill>
              <a:srgbClr val="1F7ED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4"/>
            <p:cNvSpPr txBox="1"/>
            <p:nvPr/>
          </p:nvSpPr>
          <p:spPr>
            <a:xfrm>
              <a:off x="36913" y="511674"/>
              <a:ext cx="1702561" cy="9967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2850" tIns="62850" rIns="62850" bIns="6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Play"/>
                <a:buNone/>
              </a:pPr>
              <a:r>
                <a:rPr lang="en" sz="1700">
                  <a:solidFill>
                    <a:schemeClr val="lt1"/>
                  </a:solidFill>
                  <a:latin typeface="Play"/>
                  <a:ea typeface="Play"/>
                  <a:cs typeface="Play"/>
                  <a:sym typeface="Play"/>
                </a:rPr>
                <a:t>Message</a:t>
              </a:r>
              <a:endParaRPr sz="1100"/>
            </a:p>
          </p:txBody>
        </p:sp>
        <p:sp>
          <p:nvSpPr>
            <p:cNvPr id="278" name="Google Shape;278;p34"/>
            <p:cNvSpPr/>
            <p:nvPr/>
          </p:nvSpPr>
          <p:spPr>
            <a:xfrm>
              <a:off x="1946943" y="791230"/>
              <a:ext cx="374091" cy="437616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9BFE5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4"/>
            <p:cNvSpPr txBox="1"/>
            <p:nvPr/>
          </p:nvSpPr>
          <p:spPr>
            <a:xfrm>
              <a:off x="1946943" y="878753"/>
              <a:ext cx="261864" cy="2625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Play"/>
                <a:buNone/>
              </a:pPr>
              <a:endParaRPr sz="13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endParaRPr>
            </a:p>
          </p:txBody>
        </p:sp>
        <p:sp>
          <p:nvSpPr>
            <p:cNvPr id="280" name="Google Shape;280;p34"/>
            <p:cNvSpPr/>
            <p:nvPr/>
          </p:nvSpPr>
          <p:spPr>
            <a:xfrm>
              <a:off x="2476317" y="480664"/>
              <a:ext cx="1764581" cy="1058748"/>
            </a:xfrm>
            <a:prstGeom prst="roundRect">
              <a:avLst>
                <a:gd name="adj" fmla="val 10000"/>
              </a:avLst>
            </a:prstGeom>
            <a:solidFill>
              <a:srgbClr val="1F7ED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4"/>
            <p:cNvSpPr txBox="1"/>
            <p:nvPr/>
          </p:nvSpPr>
          <p:spPr>
            <a:xfrm>
              <a:off x="2507327" y="511674"/>
              <a:ext cx="1702561" cy="9967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2850" tIns="62850" rIns="62850" bIns="6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Play"/>
                <a:buNone/>
              </a:pPr>
              <a:r>
                <a:rPr lang="en" sz="1700">
                  <a:solidFill>
                    <a:schemeClr val="lt1"/>
                  </a:solidFill>
                  <a:latin typeface="Play"/>
                  <a:ea typeface="Play"/>
                  <a:cs typeface="Play"/>
                  <a:sym typeface="Play"/>
                </a:rPr>
                <a:t>Context</a:t>
              </a:r>
              <a:endParaRPr sz="1100"/>
            </a:p>
          </p:txBody>
        </p:sp>
        <p:sp>
          <p:nvSpPr>
            <p:cNvPr id="282" name="Google Shape;282;p34"/>
            <p:cNvSpPr/>
            <p:nvPr/>
          </p:nvSpPr>
          <p:spPr>
            <a:xfrm>
              <a:off x="4417357" y="791230"/>
              <a:ext cx="374091" cy="437616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9BFE5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4"/>
            <p:cNvSpPr txBox="1"/>
            <p:nvPr/>
          </p:nvSpPr>
          <p:spPr>
            <a:xfrm>
              <a:off x="4417357" y="878753"/>
              <a:ext cx="261864" cy="2625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Play"/>
                <a:buNone/>
              </a:pPr>
              <a:endParaRPr sz="13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endParaRPr>
            </a:p>
          </p:txBody>
        </p:sp>
        <p:sp>
          <p:nvSpPr>
            <p:cNvPr id="284" name="Google Shape;284;p34"/>
            <p:cNvSpPr/>
            <p:nvPr/>
          </p:nvSpPr>
          <p:spPr>
            <a:xfrm>
              <a:off x="4946731" y="480664"/>
              <a:ext cx="1764581" cy="1058748"/>
            </a:xfrm>
            <a:prstGeom prst="roundRect">
              <a:avLst>
                <a:gd name="adj" fmla="val 10000"/>
              </a:avLst>
            </a:prstGeom>
            <a:solidFill>
              <a:srgbClr val="1F7ED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4"/>
            <p:cNvSpPr txBox="1"/>
            <p:nvPr/>
          </p:nvSpPr>
          <p:spPr>
            <a:xfrm>
              <a:off x="4977741" y="511674"/>
              <a:ext cx="1702561" cy="9967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2850" tIns="62850" rIns="62850" bIns="6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Play"/>
                <a:buNone/>
              </a:pPr>
              <a:r>
                <a:rPr lang="en" sz="1700">
                  <a:solidFill>
                    <a:schemeClr val="lt1"/>
                  </a:solidFill>
                  <a:latin typeface="Play"/>
                  <a:ea typeface="Play"/>
                  <a:cs typeface="Play"/>
                  <a:sym typeface="Play"/>
                </a:rPr>
                <a:t>Reception</a:t>
              </a:r>
              <a:endParaRPr sz="1100"/>
            </a:p>
            <a:p>
              <a:pPr marL="0" marR="0" lvl="0" indent="0" algn="ctr" rtl="0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Play"/>
                <a:buNone/>
              </a:pPr>
              <a:r>
                <a:rPr lang="en" sz="1700">
                  <a:solidFill>
                    <a:schemeClr val="lt1"/>
                  </a:solidFill>
                  <a:latin typeface="Play"/>
                  <a:ea typeface="Play"/>
                  <a:cs typeface="Play"/>
                  <a:sym typeface="Play"/>
                </a:rPr>
                <a:t>Or Coding</a:t>
              </a:r>
              <a:endParaRPr sz="1100"/>
            </a:p>
          </p:txBody>
        </p:sp>
      </p:grpSp>
      <p:sp>
        <p:nvSpPr>
          <p:cNvPr id="286" name="Google Shape;286;p34"/>
          <p:cNvSpPr txBox="1"/>
          <p:nvPr/>
        </p:nvSpPr>
        <p:spPr>
          <a:xfrm>
            <a:off x="2072013" y="3331028"/>
            <a:ext cx="3428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gattaVTI">
  <a:themeElements>
    <a:clrScheme name="Regatta Yellow">
      <a:dk1>
        <a:srgbClr val="000000"/>
      </a:dk1>
      <a:lt1>
        <a:srgbClr val="FFFFFF"/>
      </a:lt1>
      <a:dk2>
        <a:srgbClr val="181C30"/>
      </a:dk2>
      <a:lt2>
        <a:srgbClr val="C8E1F4"/>
      </a:lt2>
      <a:accent1>
        <a:srgbClr val="217ED3"/>
      </a:accent1>
      <a:accent2>
        <a:srgbClr val="B92525"/>
      </a:accent2>
      <a:accent3>
        <a:srgbClr val="18558C"/>
      </a:accent3>
      <a:accent4>
        <a:srgbClr val="1D8B35"/>
      </a:accent4>
      <a:accent5>
        <a:srgbClr val="EA75AA"/>
      </a:accent5>
      <a:accent6>
        <a:srgbClr val="F5A700"/>
      </a:accent6>
      <a:hlink>
        <a:srgbClr val="DB0000"/>
      </a:hlink>
      <a:folHlink>
        <a:srgbClr val="066BB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</TotalTime>
  <Words>484</Words>
  <Application>Microsoft Office PowerPoint</Application>
  <PresentationFormat>On-screen Show (16:9)</PresentationFormat>
  <Paragraphs>194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Play</vt:lpstr>
      <vt:lpstr>Arial</vt:lpstr>
      <vt:lpstr>Roboto</vt:lpstr>
      <vt:lpstr>Calibri</vt:lpstr>
      <vt:lpstr>Simple Light</vt:lpstr>
      <vt:lpstr>RegattaVTI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Nilsen</dc:creator>
  <cp:lastModifiedBy>Rachel Nilsen</cp:lastModifiedBy>
  <cp:revision>2</cp:revision>
  <dcterms:modified xsi:type="dcterms:W3CDTF">2023-04-29T17:54:23Z</dcterms:modified>
</cp:coreProperties>
</file>